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sldIdLst>
    <p:sldId id="256" r:id="rId5"/>
    <p:sldId id="282" r:id="rId6"/>
    <p:sldId id="258" r:id="rId7"/>
    <p:sldId id="259" r:id="rId8"/>
    <p:sldId id="281" r:id="rId9"/>
    <p:sldId id="257" r:id="rId10"/>
    <p:sldId id="272" r:id="rId11"/>
    <p:sldId id="261" r:id="rId12"/>
    <p:sldId id="280" r:id="rId13"/>
    <p:sldId id="264" r:id="rId14"/>
    <p:sldId id="269" r:id="rId15"/>
    <p:sldId id="263" r:id="rId16"/>
    <p:sldId id="265" r:id="rId17"/>
    <p:sldId id="276" r:id="rId18"/>
    <p:sldId id="277" r:id="rId19"/>
    <p:sldId id="268" r:id="rId20"/>
    <p:sldId id="267" r:id="rId21"/>
    <p:sldId id="273" r:id="rId22"/>
    <p:sldId id="27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ordinator" initials="K" lastIdx="0" clrIdx="0">
    <p:extLst>
      <p:ext uri="{19B8F6BF-5375-455C-9EA6-DF929625EA0E}">
        <p15:presenceInfo xmlns:p15="http://schemas.microsoft.com/office/powerpoint/2012/main" userId="Koordin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96969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rednji stil 2 - Isticanj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Svijetli stil 2 - Isticanj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Srednji stil 1 - Isticanj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FAFF1B-924C-408A-ACC0-DF432E42CB33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116B43-F1AE-4D6F-96B0-AE4B52E5D062}">
      <dgm:prSet phldrT="[Text]" custT="1"/>
      <dgm:spPr>
        <a:solidFill>
          <a:schemeClr val="accent2"/>
        </a:solidFill>
      </dgm:spPr>
      <dgm:t>
        <a:bodyPr/>
        <a:lstStyle/>
        <a:p>
          <a:r>
            <a:rPr lang="hr-HR" sz="1600" b="1" dirty="0"/>
            <a:t>NCVVO</a:t>
          </a:r>
          <a:endParaRPr lang="en-US" sz="1600" b="1" dirty="0"/>
        </a:p>
      </dgm:t>
    </dgm:pt>
    <dgm:pt modelId="{D313DF1F-9C50-435B-8227-96CBD52CF98E}" type="parTrans" cxnId="{D0A7B973-EE7A-45AB-8E5A-7005C8643334}">
      <dgm:prSet/>
      <dgm:spPr/>
      <dgm:t>
        <a:bodyPr/>
        <a:lstStyle/>
        <a:p>
          <a:endParaRPr lang="en-US"/>
        </a:p>
      </dgm:t>
    </dgm:pt>
    <dgm:pt modelId="{43E834B3-7AE0-4AC3-A5FE-E2BD0D8E0EEB}" type="sibTrans" cxnId="{D0A7B973-EE7A-45AB-8E5A-7005C8643334}">
      <dgm:prSet/>
      <dgm:spPr/>
      <dgm:t>
        <a:bodyPr/>
        <a:lstStyle/>
        <a:p>
          <a:endParaRPr lang="en-US"/>
        </a:p>
      </dgm:t>
    </dgm:pt>
    <dgm:pt modelId="{D80C496A-BF53-4F0D-BD5C-1A723E20D91D}">
      <dgm:prSet phldrT="[Text]"/>
      <dgm:spPr/>
      <dgm:t>
        <a:bodyPr/>
        <a:lstStyle/>
        <a:p>
          <a:r>
            <a:rPr lang="hr-HR" b="1" dirty="0"/>
            <a:t>Sabor RH</a:t>
          </a:r>
          <a:endParaRPr lang="en-US" b="1" dirty="0"/>
        </a:p>
      </dgm:t>
    </dgm:pt>
    <dgm:pt modelId="{B9F9930E-31BB-4B4A-A992-2B12C3711BFA}" type="parTrans" cxnId="{3E4EC0FB-5A3B-4008-A8CA-FD7368659C66}">
      <dgm:prSet/>
      <dgm:spPr/>
      <dgm:t>
        <a:bodyPr/>
        <a:lstStyle/>
        <a:p>
          <a:endParaRPr lang="en-US"/>
        </a:p>
      </dgm:t>
    </dgm:pt>
    <dgm:pt modelId="{7DE3E6F6-421D-4B3A-AAC7-0415FFBD399E}" type="sibTrans" cxnId="{3E4EC0FB-5A3B-4008-A8CA-FD7368659C66}">
      <dgm:prSet/>
      <dgm:spPr/>
      <dgm:t>
        <a:bodyPr/>
        <a:lstStyle/>
        <a:p>
          <a:endParaRPr lang="en-US"/>
        </a:p>
      </dgm:t>
    </dgm:pt>
    <dgm:pt modelId="{38C998AF-4BD9-4181-9DFC-60D06788258B}">
      <dgm:prSet phldrT="[Text]"/>
      <dgm:spPr/>
      <dgm:t>
        <a:bodyPr/>
        <a:lstStyle/>
        <a:p>
          <a:r>
            <a:rPr lang="hr-HR" b="1" dirty="0"/>
            <a:t>Srednje škole</a:t>
          </a:r>
          <a:endParaRPr lang="en-US" b="1" dirty="0"/>
        </a:p>
      </dgm:t>
    </dgm:pt>
    <dgm:pt modelId="{D3D463F7-9A21-448E-A2C4-3DC827A7395E}" type="parTrans" cxnId="{82C96544-0481-474F-93EF-780F6BC78BCC}">
      <dgm:prSet/>
      <dgm:spPr/>
      <dgm:t>
        <a:bodyPr/>
        <a:lstStyle/>
        <a:p>
          <a:endParaRPr lang="en-US"/>
        </a:p>
      </dgm:t>
    </dgm:pt>
    <dgm:pt modelId="{8E309EBC-1E89-4B70-A34A-F53D3260E1F7}" type="sibTrans" cxnId="{82C96544-0481-474F-93EF-780F6BC78BCC}">
      <dgm:prSet/>
      <dgm:spPr/>
      <dgm:t>
        <a:bodyPr/>
        <a:lstStyle/>
        <a:p>
          <a:endParaRPr lang="en-US"/>
        </a:p>
      </dgm:t>
    </dgm:pt>
    <dgm:pt modelId="{C33B1A35-11DC-413C-8EE7-DDEF15413853}">
      <dgm:prSet phldrT="[Text]"/>
      <dgm:spPr/>
      <dgm:t>
        <a:bodyPr/>
        <a:lstStyle/>
        <a:p>
          <a:r>
            <a:rPr lang="hr-HR" b="1" dirty="0"/>
            <a:t>Carnet E- matica</a:t>
          </a:r>
          <a:endParaRPr lang="en-US" b="1" dirty="0"/>
        </a:p>
      </dgm:t>
    </dgm:pt>
    <dgm:pt modelId="{62430585-A82F-410A-9983-A31FB340A259}" type="parTrans" cxnId="{3E5A6917-90C3-4601-B016-71CB7698E675}">
      <dgm:prSet/>
      <dgm:spPr/>
      <dgm:t>
        <a:bodyPr/>
        <a:lstStyle/>
        <a:p>
          <a:endParaRPr lang="en-US"/>
        </a:p>
      </dgm:t>
    </dgm:pt>
    <dgm:pt modelId="{CD2DC4F9-7943-434D-9529-B1B0A342AFF2}" type="sibTrans" cxnId="{3E5A6917-90C3-4601-B016-71CB7698E675}">
      <dgm:prSet/>
      <dgm:spPr/>
      <dgm:t>
        <a:bodyPr/>
        <a:lstStyle/>
        <a:p>
          <a:endParaRPr lang="en-US"/>
        </a:p>
      </dgm:t>
    </dgm:pt>
    <dgm:pt modelId="{8756393A-BB78-40B0-BB9F-65C17549C532}">
      <dgm:prSet phldrT="[Text]"/>
      <dgm:spPr/>
      <dgm:t>
        <a:bodyPr/>
        <a:lstStyle/>
        <a:p>
          <a:r>
            <a:rPr lang="hr-HR" b="1" dirty="0"/>
            <a:t>FER SRDM (aplikacija NCVVO)</a:t>
          </a:r>
          <a:endParaRPr lang="en-US" b="1" dirty="0"/>
        </a:p>
      </dgm:t>
    </dgm:pt>
    <dgm:pt modelId="{F759E27E-2E71-442B-B68E-7C6570DFA1C9}" type="parTrans" cxnId="{C34555C7-33B3-472D-A505-11ADB0A1EBC6}">
      <dgm:prSet/>
      <dgm:spPr/>
      <dgm:t>
        <a:bodyPr/>
        <a:lstStyle/>
        <a:p>
          <a:endParaRPr lang="en-US"/>
        </a:p>
      </dgm:t>
    </dgm:pt>
    <dgm:pt modelId="{7C91E0CB-2E3F-4397-A243-A1500F4A6873}" type="sibTrans" cxnId="{C34555C7-33B3-472D-A505-11ADB0A1EBC6}">
      <dgm:prSet/>
      <dgm:spPr/>
      <dgm:t>
        <a:bodyPr/>
        <a:lstStyle/>
        <a:p>
          <a:endParaRPr lang="en-US"/>
        </a:p>
      </dgm:t>
    </dgm:pt>
    <dgm:pt modelId="{CBCDF0CA-B106-4620-950D-89C918BAB629}">
      <dgm:prSet phldrT="[Text]" custT="1"/>
      <dgm:spPr/>
      <dgm:t>
        <a:bodyPr/>
        <a:lstStyle/>
        <a:p>
          <a:r>
            <a:rPr lang="hr-HR" sz="1800" b="1" dirty="0"/>
            <a:t>NISpVU</a:t>
          </a:r>
          <a:endParaRPr lang="en-US" sz="1800" b="1" dirty="0"/>
        </a:p>
      </dgm:t>
    </dgm:pt>
    <dgm:pt modelId="{42AA7735-17E8-4947-9C6B-09E6C879E588}" type="parTrans" cxnId="{8809B9A4-3539-448B-A978-708BC2D7F4E5}">
      <dgm:prSet/>
      <dgm:spPr/>
      <dgm:t>
        <a:bodyPr/>
        <a:lstStyle/>
        <a:p>
          <a:endParaRPr lang="en-US"/>
        </a:p>
      </dgm:t>
    </dgm:pt>
    <dgm:pt modelId="{471AE75A-3200-4573-AB45-836A7E5DEAB5}" type="sibTrans" cxnId="{8809B9A4-3539-448B-A978-708BC2D7F4E5}">
      <dgm:prSet/>
      <dgm:spPr/>
      <dgm:t>
        <a:bodyPr/>
        <a:lstStyle/>
        <a:p>
          <a:endParaRPr lang="en-US"/>
        </a:p>
      </dgm:t>
    </dgm:pt>
    <dgm:pt modelId="{CF5C9FF5-C33C-4F4A-A82E-180D89D8BBF2}">
      <dgm:prSet phldrT="[Text]"/>
      <dgm:spPr/>
      <dgm:t>
        <a:bodyPr/>
        <a:lstStyle/>
        <a:p>
          <a:r>
            <a:rPr lang="hr-HR" b="1" dirty="0"/>
            <a:t>MZO</a:t>
          </a:r>
          <a:endParaRPr lang="en-US" b="1" dirty="0"/>
        </a:p>
      </dgm:t>
    </dgm:pt>
    <dgm:pt modelId="{1CD0C09E-3205-4B02-BDAD-9E2FFF8A8D4C}" type="parTrans" cxnId="{2B97C066-7EBF-430D-B9B4-05768A55C8BD}">
      <dgm:prSet/>
      <dgm:spPr/>
      <dgm:t>
        <a:bodyPr/>
        <a:lstStyle/>
        <a:p>
          <a:endParaRPr lang="en-US"/>
        </a:p>
      </dgm:t>
    </dgm:pt>
    <dgm:pt modelId="{43E3F165-6F57-4F94-839E-9AD8F3E28881}" type="sibTrans" cxnId="{2B97C066-7EBF-430D-B9B4-05768A55C8BD}">
      <dgm:prSet/>
      <dgm:spPr/>
      <dgm:t>
        <a:bodyPr/>
        <a:lstStyle/>
        <a:p>
          <a:endParaRPr lang="en-US"/>
        </a:p>
      </dgm:t>
    </dgm:pt>
    <dgm:pt modelId="{976BAC6A-0673-40D2-93AE-0EFF3B818334}" type="pres">
      <dgm:prSet presAssocID="{45FAFF1B-924C-408A-ACC0-DF432E42CB3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62FB2466-141A-4976-A2B8-EF4D40619118}" type="pres">
      <dgm:prSet presAssocID="{DB116B43-F1AE-4D6F-96B0-AE4B52E5D062}" presName="Parent" presStyleLbl="node0" presStyleIdx="0" presStyleCnt="1">
        <dgm:presLayoutVars>
          <dgm:chMax val="6"/>
          <dgm:chPref val="6"/>
        </dgm:presLayoutVars>
      </dgm:prSet>
      <dgm:spPr/>
    </dgm:pt>
    <dgm:pt modelId="{AADA2600-4489-43D9-998B-1007907947E0}" type="pres">
      <dgm:prSet presAssocID="{D80C496A-BF53-4F0D-BD5C-1A723E20D91D}" presName="Accent1" presStyleCnt="0"/>
      <dgm:spPr/>
    </dgm:pt>
    <dgm:pt modelId="{CFB84DC5-0A96-4E56-B573-7F1A2E698AA5}" type="pres">
      <dgm:prSet presAssocID="{D80C496A-BF53-4F0D-BD5C-1A723E20D91D}" presName="Accent" presStyleLbl="bgShp" presStyleIdx="0" presStyleCnt="6"/>
      <dgm:spPr/>
    </dgm:pt>
    <dgm:pt modelId="{8889014D-1B66-40C9-91A6-C0D3DB019F2C}" type="pres">
      <dgm:prSet presAssocID="{D80C496A-BF53-4F0D-BD5C-1A723E20D91D}" presName="Child1" presStyleLbl="node1" presStyleIdx="0" presStyleCnt="6" custLinFactNeighborX="873" custLinFactNeighborY="1010">
        <dgm:presLayoutVars>
          <dgm:chMax val="0"/>
          <dgm:chPref val="0"/>
          <dgm:bulletEnabled val="1"/>
        </dgm:presLayoutVars>
      </dgm:prSet>
      <dgm:spPr/>
    </dgm:pt>
    <dgm:pt modelId="{6D693225-EA68-422D-B5B2-CC09D09AFB8E}" type="pres">
      <dgm:prSet presAssocID="{38C998AF-4BD9-4181-9DFC-60D06788258B}" presName="Accent2" presStyleCnt="0"/>
      <dgm:spPr/>
    </dgm:pt>
    <dgm:pt modelId="{38DCAA2B-390F-47A5-A39C-FB21464C0488}" type="pres">
      <dgm:prSet presAssocID="{38C998AF-4BD9-4181-9DFC-60D06788258B}" presName="Accent" presStyleLbl="bgShp" presStyleIdx="1" presStyleCnt="6"/>
      <dgm:spPr/>
    </dgm:pt>
    <dgm:pt modelId="{D6902631-5026-45C3-A6CC-478A5D4DA4F8}" type="pres">
      <dgm:prSet presAssocID="{38C998AF-4BD9-4181-9DFC-60D06788258B}" presName="Child2" presStyleLbl="node1" presStyleIdx="1" presStyleCnt="6" custScaleX="113199" custScaleY="105417">
        <dgm:presLayoutVars>
          <dgm:chMax val="0"/>
          <dgm:chPref val="0"/>
          <dgm:bulletEnabled val="1"/>
        </dgm:presLayoutVars>
      </dgm:prSet>
      <dgm:spPr/>
    </dgm:pt>
    <dgm:pt modelId="{60BC9504-F783-42F3-8DAA-5FA493FDE1FC}" type="pres">
      <dgm:prSet presAssocID="{C33B1A35-11DC-413C-8EE7-DDEF15413853}" presName="Accent3" presStyleCnt="0"/>
      <dgm:spPr/>
    </dgm:pt>
    <dgm:pt modelId="{A64B4F77-B3A4-49C6-A709-6EB56E01C0C8}" type="pres">
      <dgm:prSet presAssocID="{C33B1A35-11DC-413C-8EE7-DDEF15413853}" presName="Accent" presStyleLbl="bgShp" presStyleIdx="2" presStyleCnt="6"/>
      <dgm:spPr/>
    </dgm:pt>
    <dgm:pt modelId="{2CD4FFC2-5BCD-4A4E-803A-21ACFE8FE799}" type="pres">
      <dgm:prSet presAssocID="{C33B1A35-11DC-413C-8EE7-DDEF15413853}" presName="Child3" presStyleLbl="node1" presStyleIdx="2" presStyleCnt="6" custScaleX="101920" custScaleY="106000">
        <dgm:presLayoutVars>
          <dgm:chMax val="0"/>
          <dgm:chPref val="0"/>
          <dgm:bulletEnabled val="1"/>
        </dgm:presLayoutVars>
      </dgm:prSet>
      <dgm:spPr/>
    </dgm:pt>
    <dgm:pt modelId="{1AB10721-2F49-4609-9A12-C7AD8A8D989E}" type="pres">
      <dgm:prSet presAssocID="{8756393A-BB78-40B0-BB9F-65C17549C532}" presName="Accent4" presStyleCnt="0"/>
      <dgm:spPr/>
    </dgm:pt>
    <dgm:pt modelId="{D86F9E3C-D607-42E3-91A0-C20BBB98F8DC}" type="pres">
      <dgm:prSet presAssocID="{8756393A-BB78-40B0-BB9F-65C17549C532}" presName="Accent" presStyleLbl="bgShp" presStyleIdx="3" presStyleCnt="6"/>
      <dgm:spPr/>
    </dgm:pt>
    <dgm:pt modelId="{3894E6C4-19BE-45FB-A006-5F9EC555F0FE}" type="pres">
      <dgm:prSet presAssocID="{8756393A-BB78-40B0-BB9F-65C17549C532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6DE99CBF-AC83-4541-94DF-65C93A3BEBDD}" type="pres">
      <dgm:prSet presAssocID="{CBCDF0CA-B106-4620-950D-89C918BAB629}" presName="Accent5" presStyleCnt="0"/>
      <dgm:spPr/>
    </dgm:pt>
    <dgm:pt modelId="{681BBC9E-0321-4C1F-A0FB-7CC07D97F7D4}" type="pres">
      <dgm:prSet presAssocID="{CBCDF0CA-B106-4620-950D-89C918BAB629}" presName="Accent" presStyleLbl="bgShp" presStyleIdx="4" presStyleCnt="6"/>
      <dgm:spPr/>
    </dgm:pt>
    <dgm:pt modelId="{044F076E-CEA0-4295-93A2-39734EB86BE9}" type="pres">
      <dgm:prSet presAssocID="{CBCDF0CA-B106-4620-950D-89C918BAB629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D67AE1DE-D066-4DE3-A413-5B8C7AD59D10}" type="pres">
      <dgm:prSet presAssocID="{CF5C9FF5-C33C-4F4A-A82E-180D89D8BBF2}" presName="Accent6" presStyleCnt="0"/>
      <dgm:spPr/>
    </dgm:pt>
    <dgm:pt modelId="{6CC7AA77-3C8B-49B8-B98D-38FB72FD066B}" type="pres">
      <dgm:prSet presAssocID="{CF5C9FF5-C33C-4F4A-A82E-180D89D8BBF2}" presName="Accent" presStyleLbl="bgShp" presStyleIdx="5" presStyleCnt="6"/>
      <dgm:spPr/>
    </dgm:pt>
    <dgm:pt modelId="{5B2958D8-E174-45DD-8534-E45F2B4FC883}" type="pres">
      <dgm:prSet presAssocID="{CF5C9FF5-C33C-4F4A-A82E-180D89D8BBF2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6DBF8100-E0D5-4A17-83E6-B0C921D46C9C}" type="presOf" srcId="{45FAFF1B-924C-408A-ACC0-DF432E42CB33}" destId="{976BAC6A-0673-40D2-93AE-0EFF3B818334}" srcOrd="0" destOrd="0" presId="urn:microsoft.com/office/officeart/2011/layout/HexagonRadial"/>
    <dgm:cxn modelId="{E756E40E-C095-4B7C-BA58-EE024643B248}" type="presOf" srcId="{8756393A-BB78-40B0-BB9F-65C17549C532}" destId="{3894E6C4-19BE-45FB-A006-5F9EC555F0FE}" srcOrd="0" destOrd="0" presId="urn:microsoft.com/office/officeart/2011/layout/HexagonRadial"/>
    <dgm:cxn modelId="{3E5A6917-90C3-4601-B016-71CB7698E675}" srcId="{DB116B43-F1AE-4D6F-96B0-AE4B52E5D062}" destId="{C33B1A35-11DC-413C-8EE7-DDEF15413853}" srcOrd="2" destOrd="0" parTransId="{62430585-A82F-410A-9983-A31FB340A259}" sibTransId="{CD2DC4F9-7943-434D-9529-B1B0A342AFF2}"/>
    <dgm:cxn modelId="{82C96544-0481-474F-93EF-780F6BC78BCC}" srcId="{DB116B43-F1AE-4D6F-96B0-AE4B52E5D062}" destId="{38C998AF-4BD9-4181-9DFC-60D06788258B}" srcOrd="1" destOrd="0" parTransId="{D3D463F7-9A21-448E-A2C4-3DC827A7395E}" sibTransId="{8E309EBC-1E89-4B70-A34A-F53D3260E1F7}"/>
    <dgm:cxn modelId="{2B97C066-7EBF-430D-B9B4-05768A55C8BD}" srcId="{DB116B43-F1AE-4D6F-96B0-AE4B52E5D062}" destId="{CF5C9FF5-C33C-4F4A-A82E-180D89D8BBF2}" srcOrd="5" destOrd="0" parTransId="{1CD0C09E-3205-4B02-BDAD-9E2FFF8A8D4C}" sibTransId="{43E3F165-6F57-4F94-839E-9AD8F3E28881}"/>
    <dgm:cxn modelId="{D0A7B973-EE7A-45AB-8E5A-7005C8643334}" srcId="{45FAFF1B-924C-408A-ACC0-DF432E42CB33}" destId="{DB116B43-F1AE-4D6F-96B0-AE4B52E5D062}" srcOrd="0" destOrd="0" parTransId="{D313DF1F-9C50-435B-8227-96CBD52CF98E}" sibTransId="{43E834B3-7AE0-4AC3-A5FE-E2BD0D8E0EEB}"/>
    <dgm:cxn modelId="{138ED38E-1973-4FE6-921D-E4F10F16E141}" type="presOf" srcId="{CBCDF0CA-B106-4620-950D-89C918BAB629}" destId="{044F076E-CEA0-4295-93A2-39734EB86BE9}" srcOrd="0" destOrd="0" presId="urn:microsoft.com/office/officeart/2011/layout/HexagonRadial"/>
    <dgm:cxn modelId="{8809B9A4-3539-448B-A978-708BC2D7F4E5}" srcId="{DB116B43-F1AE-4D6F-96B0-AE4B52E5D062}" destId="{CBCDF0CA-B106-4620-950D-89C918BAB629}" srcOrd="4" destOrd="0" parTransId="{42AA7735-17E8-4947-9C6B-09E6C879E588}" sibTransId="{471AE75A-3200-4573-AB45-836A7E5DEAB5}"/>
    <dgm:cxn modelId="{2B168FA9-F36D-487F-AD15-4B3709ADADB9}" type="presOf" srcId="{38C998AF-4BD9-4181-9DFC-60D06788258B}" destId="{D6902631-5026-45C3-A6CC-478A5D4DA4F8}" srcOrd="0" destOrd="0" presId="urn:microsoft.com/office/officeart/2011/layout/HexagonRadial"/>
    <dgm:cxn modelId="{C7D3D4BA-DB43-4329-8EC3-818E9B5C1051}" type="presOf" srcId="{D80C496A-BF53-4F0D-BD5C-1A723E20D91D}" destId="{8889014D-1B66-40C9-91A6-C0D3DB019F2C}" srcOrd="0" destOrd="0" presId="urn:microsoft.com/office/officeart/2011/layout/HexagonRadial"/>
    <dgm:cxn modelId="{C34555C7-33B3-472D-A505-11ADB0A1EBC6}" srcId="{DB116B43-F1AE-4D6F-96B0-AE4B52E5D062}" destId="{8756393A-BB78-40B0-BB9F-65C17549C532}" srcOrd="3" destOrd="0" parTransId="{F759E27E-2E71-442B-B68E-7C6570DFA1C9}" sibTransId="{7C91E0CB-2E3F-4397-A243-A1500F4A6873}"/>
    <dgm:cxn modelId="{7FC973C9-21FD-408C-BCD0-D0EC56026E01}" type="presOf" srcId="{CF5C9FF5-C33C-4F4A-A82E-180D89D8BBF2}" destId="{5B2958D8-E174-45DD-8534-E45F2B4FC883}" srcOrd="0" destOrd="0" presId="urn:microsoft.com/office/officeart/2011/layout/HexagonRadial"/>
    <dgm:cxn modelId="{82B8C0CB-7EBA-43EE-9316-FC0A92C8A5AB}" type="presOf" srcId="{C33B1A35-11DC-413C-8EE7-DDEF15413853}" destId="{2CD4FFC2-5BCD-4A4E-803A-21ACFE8FE799}" srcOrd="0" destOrd="0" presId="urn:microsoft.com/office/officeart/2011/layout/HexagonRadial"/>
    <dgm:cxn modelId="{A2D372D6-F8BF-4299-9EED-4F6DA2AF5A52}" type="presOf" srcId="{DB116B43-F1AE-4D6F-96B0-AE4B52E5D062}" destId="{62FB2466-141A-4976-A2B8-EF4D40619118}" srcOrd="0" destOrd="0" presId="urn:microsoft.com/office/officeart/2011/layout/HexagonRadial"/>
    <dgm:cxn modelId="{3E4EC0FB-5A3B-4008-A8CA-FD7368659C66}" srcId="{DB116B43-F1AE-4D6F-96B0-AE4B52E5D062}" destId="{D80C496A-BF53-4F0D-BD5C-1A723E20D91D}" srcOrd="0" destOrd="0" parTransId="{B9F9930E-31BB-4B4A-A992-2B12C3711BFA}" sibTransId="{7DE3E6F6-421D-4B3A-AAC7-0415FFBD399E}"/>
    <dgm:cxn modelId="{CFD3D766-6D25-46E4-9031-80B3798AA85B}" type="presParOf" srcId="{976BAC6A-0673-40D2-93AE-0EFF3B818334}" destId="{62FB2466-141A-4976-A2B8-EF4D40619118}" srcOrd="0" destOrd="0" presId="urn:microsoft.com/office/officeart/2011/layout/HexagonRadial"/>
    <dgm:cxn modelId="{FA7D4E7F-E264-4F4D-A174-5CD45BF4BD72}" type="presParOf" srcId="{976BAC6A-0673-40D2-93AE-0EFF3B818334}" destId="{AADA2600-4489-43D9-998B-1007907947E0}" srcOrd="1" destOrd="0" presId="urn:microsoft.com/office/officeart/2011/layout/HexagonRadial"/>
    <dgm:cxn modelId="{734D4D8B-BA91-44BF-8934-02D4330DEECE}" type="presParOf" srcId="{AADA2600-4489-43D9-998B-1007907947E0}" destId="{CFB84DC5-0A96-4E56-B573-7F1A2E698AA5}" srcOrd="0" destOrd="0" presId="urn:microsoft.com/office/officeart/2011/layout/HexagonRadial"/>
    <dgm:cxn modelId="{C49917E5-06AD-4C7C-9381-3A384EB182B3}" type="presParOf" srcId="{976BAC6A-0673-40D2-93AE-0EFF3B818334}" destId="{8889014D-1B66-40C9-91A6-C0D3DB019F2C}" srcOrd="2" destOrd="0" presId="urn:microsoft.com/office/officeart/2011/layout/HexagonRadial"/>
    <dgm:cxn modelId="{E47970FA-F82C-4AEF-A8B4-9730A774D085}" type="presParOf" srcId="{976BAC6A-0673-40D2-93AE-0EFF3B818334}" destId="{6D693225-EA68-422D-B5B2-CC09D09AFB8E}" srcOrd="3" destOrd="0" presId="urn:microsoft.com/office/officeart/2011/layout/HexagonRadial"/>
    <dgm:cxn modelId="{49B9093F-54BD-4C7D-ADCC-08CD7FC65ED5}" type="presParOf" srcId="{6D693225-EA68-422D-B5B2-CC09D09AFB8E}" destId="{38DCAA2B-390F-47A5-A39C-FB21464C0488}" srcOrd="0" destOrd="0" presId="urn:microsoft.com/office/officeart/2011/layout/HexagonRadial"/>
    <dgm:cxn modelId="{8D89F40D-C905-4393-88D6-E98048E03EAB}" type="presParOf" srcId="{976BAC6A-0673-40D2-93AE-0EFF3B818334}" destId="{D6902631-5026-45C3-A6CC-478A5D4DA4F8}" srcOrd="4" destOrd="0" presId="urn:microsoft.com/office/officeart/2011/layout/HexagonRadial"/>
    <dgm:cxn modelId="{985ACAFC-B07B-468C-9EF1-0EACEFA63D16}" type="presParOf" srcId="{976BAC6A-0673-40D2-93AE-0EFF3B818334}" destId="{60BC9504-F783-42F3-8DAA-5FA493FDE1FC}" srcOrd="5" destOrd="0" presId="urn:microsoft.com/office/officeart/2011/layout/HexagonRadial"/>
    <dgm:cxn modelId="{63DE484D-2353-4187-B2CB-1C5340BE774A}" type="presParOf" srcId="{60BC9504-F783-42F3-8DAA-5FA493FDE1FC}" destId="{A64B4F77-B3A4-49C6-A709-6EB56E01C0C8}" srcOrd="0" destOrd="0" presId="urn:microsoft.com/office/officeart/2011/layout/HexagonRadial"/>
    <dgm:cxn modelId="{A6F031A9-D680-4B35-80B4-5EC46412376A}" type="presParOf" srcId="{976BAC6A-0673-40D2-93AE-0EFF3B818334}" destId="{2CD4FFC2-5BCD-4A4E-803A-21ACFE8FE799}" srcOrd="6" destOrd="0" presId="urn:microsoft.com/office/officeart/2011/layout/HexagonRadial"/>
    <dgm:cxn modelId="{B2B02E8D-0923-490C-8D7D-04475608C8C8}" type="presParOf" srcId="{976BAC6A-0673-40D2-93AE-0EFF3B818334}" destId="{1AB10721-2F49-4609-9A12-C7AD8A8D989E}" srcOrd="7" destOrd="0" presId="urn:microsoft.com/office/officeart/2011/layout/HexagonRadial"/>
    <dgm:cxn modelId="{B93FF842-5B09-441B-999D-FA3BFAACD9FC}" type="presParOf" srcId="{1AB10721-2F49-4609-9A12-C7AD8A8D989E}" destId="{D86F9E3C-D607-42E3-91A0-C20BBB98F8DC}" srcOrd="0" destOrd="0" presId="urn:microsoft.com/office/officeart/2011/layout/HexagonRadial"/>
    <dgm:cxn modelId="{3171DA55-B9DF-4BDE-94D7-BF131C1BE74F}" type="presParOf" srcId="{976BAC6A-0673-40D2-93AE-0EFF3B818334}" destId="{3894E6C4-19BE-45FB-A006-5F9EC555F0FE}" srcOrd="8" destOrd="0" presId="urn:microsoft.com/office/officeart/2011/layout/HexagonRadial"/>
    <dgm:cxn modelId="{2E6D7B42-3116-4E47-A9D4-AD205FA9F98F}" type="presParOf" srcId="{976BAC6A-0673-40D2-93AE-0EFF3B818334}" destId="{6DE99CBF-AC83-4541-94DF-65C93A3BEBDD}" srcOrd="9" destOrd="0" presId="urn:microsoft.com/office/officeart/2011/layout/HexagonRadial"/>
    <dgm:cxn modelId="{4ACA7E52-2149-4C2E-8D78-3508F9388460}" type="presParOf" srcId="{6DE99CBF-AC83-4541-94DF-65C93A3BEBDD}" destId="{681BBC9E-0321-4C1F-A0FB-7CC07D97F7D4}" srcOrd="0" destOrd="0" presId="urn:microsoft.com/office/officeart/2011/layout/HexagonRadial"/>
    <dgm:cxn modelId="{DD818818-6293-4A99-BCC7-90D348A820BF}" type="presParOf" srcId="{976BAC6A-0673-40D2-93AE-0EFF3B818334}" destId="{044F076E-CEA0-4295-93A2-39734EB86BE9}" srcOrd="10" destOrd="0" presId="urn:microsoft.com/office/officeart/2011/layout/HexagonRadial"/>
    <dgm:cxn modelId="{0D867AAF-60EF-4C6A-B479-78C9C25866FF}" type="presParOf" srcId="{976BAC6A-0673-40D2-93AE-0EFF3B818334}" destId="{D67AE1DE-D066-4DE3-A413-5B8C7AD59D10}" srcOrd="11" destOrd="0" presId="urn:microsoft.com/office/officeart/2011/layout/HexagonRadial"/>
    <dgm:cxn modelId="{E23DB74C-A8AC-45E9-AB5D-D12955269A06}" type="presParOf" srcId="{D67AE1DE-D066-4DE3-A413-5B8C7AD59D10}" destId="{6CC7AA77-3C8B-49B8-B98D-38FB72FD066B}" srcOrd="0" destOrd="0" presId="urn:microsoft.com/office/officeart/2011/layout/HexagonRadial"/>
    <dgm:cxn modelId="{AEB62BDF-4AE6-4201-B99D-F3ED289EB4D8}" type="presParOf" srcId="{976BAC6A-0673-40D2-93AE-0EFF3B818334}" destId="{5B2958D8-E174-45DD-8534-E45F2B4FC883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B2466-141A-4976-A2B8-EF4D40619118}">
      <dsp:nvSpPr>
        <dsp:cNvPr id="0" name=""/>
        <dsp:cNvSpPr/>
      </dsp:nvSpPr>
      <dsp:spPr>
        <a:xfrm>
          <a:off x="1160593" y="1594352"/>
          <a:ext cx="1825109" cy="1578793"/>
        </a:xfrm>
        <a:prstGeom prst="hexagon">
          <a:avLst>
            <a:gd name="adj" fmla="val 2857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b="1" kern="1200" dirty="0"/>
            <a:t>NCVVO</a:t>
          </a:r>
          <a:endParaRPr lang="en-US" sz="1600" b="1" kern="1200" dirty="0"/>
        </a:p>
      </dsp:txBody>
      <dsp:txXfrm>
        <a:off x="1463039" y="1855980"/>
        <a:ext cx="1220217" cy="1055537"/>
      </dsp:txXfrm>
    </dsp:sp>
    <dsp:sp modelId="{38DCAA2B-390F-47A5-A39C-FB21464C0488}">
      <dsp:nvSpPr>
        <dsp:cNvPr id="0" name=""/>
        <dsp:cNvSpPr/>
      </dsp:nvSpPr>
      <dsp:spPr>
        <a:xfrm>
          <a:off x="2303462" y="839006"/>
          <a:ext cx="688608" cy="59332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89014D-1B66-40C9-91A6-C0D3DB019F2C}">
      <dsp:nvSpPr>
        <dsp:cNvPr id="0" name=""/>
        <dsp:cNvSpPr/>
      </dsp:nvSpPr>
      <dsp:spPr>
        <a:xfrm>
          <a:off x="1341769" y="171507"/>
          <a:ext cx="1495663" cy="1293924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 dirty="0"/>
            <a:t>Sabor RH</a:t>
          </a:r>
          <a:endParaRPr lang="en-US" sz="1500" b="1" kern="1200" dirty="0"/>
        </a:p>
      </dsp:txBody>
      <dsp:txXfrm>
        <a:off x="1589632" y="385938"/>
        <a:ext cx="999937" cy="865062"/>
      </dsp:txXfrm>
    </dsp:sp>
    <dsp:sp modelId="{A64B4F77-B3A4-49C6-A709-6EB56E01C0C8}">
      <dsp:nvSpPr>
        <dsp:cNvPr id="0" name=""/>
        <dsp:cNvSpPr/>
      </dsp:nvSpPr>
      <dsp:spPr>
        <a:xfrm>
          <a:off x="3107121" y="1948212"/>
          <a:ext cx="688608" cy="59332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902631-5026-45C3-A6CC-478A5D4DA4F8}">
      <dsp:nvSpPr>
        <dsp:cNvPr id="0" name=""/>
        <dsp:cNvSpPr/>
      </dsp:nvSpPr>
      <dsp:spPr>
        <a:xfrm>
          <a:off x="2601703" y="919243"/>
          <a:ext cx="1693076" cy="136401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 dirty="0"/>
            <a:t>Srednje škole</a:t>
          </a:r>
          <a:endParaRPr lang="en-US" sz="1500" b="1" kern="1200" dirty="0"/>
        </a:p>
      </dsp:txBody>
      <dsp:txXfrm>
        <a:off x="2872692" y="1137564"/>
        <a:ext cx="1151098" cy="927374"/>
      </dsp:txXfrm>
    </dsp:sp>
    <dsp:sp modelId="{D86F9E3C-D607-42E3-91A0-C20BBB98F8DC}">
      <dsp:nvSpPr>
        <dsp:cNvPr id="0" name=""/>
        <dsp:cNvSpPr/>
      </dsp:nvSpPr>
      <dsp:spPr>
        <a:xfrm>
          <a:off x="2548848" y="3200297"/>
          <a:ext cx="688608" cy="59332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D4FFC2-5BCD-4A4E-803A-21ACFE8FE799}">
      <dsp:nvSpPr>
        <dsp:cNvPr id="0" name=""/>
        <dsp:cNvSpPr/>
      </dsp:nvSpPr>
      <dsp:spPr>
        <a:xfrm>
          <a:off x="2686051" y="2480021"/>
          <a:ext cx="1524380" cy="137156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 dirty="0"/>
            <a:t>Carnet E- matica</a:t>
          </a:r>
          <a:endParaRPr lang="en-US" sz="1500" b="1" kern="1200" dirty="0"/>
        </a:p>
      </dsp:txBody>
      <dsp:txXfrm>
        <a:off x="2945494" y="2713455"/>
        <a:ext cx="1005494" cy="904692"/>
      </dsp:txXfrm>
    </dsp:sp>
    <dsp:sp modelId="{681BBC9E-0321-4C1F-A0FB-7CC07D97F7D4}">
      <dsp:nvSpPr>
        <dsp:cNvPr id="0" name=""/>
        <dsp:cNvSpPr/>
      </dsp:nvSpPr>
      <dsp:spPr>
        <a:xfrm>
          <a:off x="1163989" y="3330268"/>
          <a:ext cx="688608" cy="59332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94E6C4-19BE-45FB-A006-5F9EC555F0FE}">
      <dsp:nvSpPr>
        <dsp:cNvPr id="0" name=""/>
        <dsp:cNvSpPr/>
      </dsp:nvSpPr>
      <dsp:spPr>
        <a:xfrm>
          <a:off x="1328712" y="3315579"/>
          <a:ext cx="1495663" cy="1293924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 dirty="0"/>
            <a:t>FER SRDM (aplikacija NCVVO)</a:t>
          </a:r>
          <a:endParaRPr lang="en-US" sz="1500" b="1" kern="1200" dirty="0"/>
        </a:p>
      </dsp:txBody>
      <dsp:txXfrm>
        <a:off x="1576575" y="3530010"/>
        <a:ext cx="999937" cy="865062"/>
      </dsp:txXfrm>
    </dsp:sp>
    <dsp:sp modelId="{6CC7AA77-3C8B-49B8-B98D-38FB72FD066B}">
      <dsp:nvSpPr>
        <dsp:cNvPr id="0" name=""/>
        <dsp:cNvSpPr/>
      </dsp:nvSpPr>
      <dsp:spPr>
        <a:xfrm>
          <a:off x="347169" y="2221507"/>
          <a:ext cx="688608" cy="59332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4F076E-CEA0-4295-93A2-39734EB86BE9}">
      <dsp:nvSpPr>
        <dsp:cNvPr id="0" name=""/>
        <dsp:cNvSpPr/>
      </dsp:nvSpPr>
      <dsp:spPr>
        <a:xfrm>
          <a:off x="-49353" y="2519729"/>
          <a:ext cx="1495663" cy="1293924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b="1" kern="1200" dirty="0"/>
            <a:t>NISpVU</a:t>
          </a:r>
          <a:endParaRPr lang="en-US" sz="1800" b="1" kern="1200" dirty="0"/>
        </a:p>
      </dsp:txBody>
      <dsp:txXfrm>
        <a:off x="198510" y="2734160"/>
        <a:ext cx="999937" cy="865062"/>
      </dsp:txXfrm>
    </dsp:sp>
    <dsp:sp modelId="{5B2958D8-E174-45DD-8534-E45F2B4FC883}">
      <dsp:nvSpPr>
        <dsp:cNvPr id="0" name=""/>
        <dsp:cNvSpPr/>
      </dsp:nvSpPr>
      <dsp:spPr>
        <a:xfrm>
          <a:off x="-49353" y="952508"/>
          <a:ext cx="1495663" cy="1293924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b="1" kern="1200" dirty="0"/>
            <a:t>MZO</a:t>
          </a:r>
          <a:endParaRPr lang="en-US" sz="1500" b="1" kern="1200" dirty="0"/>
        </a:p>
      </dsp:txBody>
      <dsp:txXfrm>
        <a:off x="198510" y="1166939"/>
        <a:ext cx="999937" cy="865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info.centar@ncvvo.h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stani-student.hr/" TargetMode="External"/><Relationship Id="rId2" Type="http://schemas.openxmlformats.org/officeDocument/2006/relationships/hyperlink" Target="http://www.studij.h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udij.hr/kalendar" TargetMode="External"/><Relationship Id="rId2" Type="http://schemas.openxmlformats.org/officeDocument/2006/relationships/hyperlink" Target="https://www.studij.hr/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.centar@ncvvo.hr" TargetMode="External"/><Relationship Id="rId2" Type="http://schemas.openxmlformats.org/officeDocument/2006/relationships/hyperlink" Target="http://www.ncvvo.h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tudij.hr/" TargetMode="External"/><Relationship Id="rId4" Type="http://schemas.openxmlformats.org/officeDocument/2006/relationships/hyperlink" Target="http://www.postani-student.hr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vvo.hr/ispitni-katalozi-za-drzavnu-maturu-2024-2025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vvo.hr/kalendar-i-vremenik-provedbe-ispita-drzavne-mature-u-sk-god-2024-2025-za-prvi-i-drugi-ro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info.centar@ncvvo.h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DRŽAVNA MATURA 2024./2025.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5120639"/>
            <a:ext cx="7728966" cy="1227909"/>
          </a:xfrm>
        </p:spPr>
        <p:txBody>
          <a:bodyPr>
            <a:normAutofit lnSpcReduction="10000"/>
          </a:bodyPr>
          <a:lstStyle/>
          <a:p>
            <a:pPr algn="r"/>
            <a:r>
              <a:rPr lang="hr-HR" dirty="0"/>
              <a:t>Ispitni koordinator</a:t>
            </a:r>
          </a:p>
          <a:p>
            <a:pPr algn="r"/>
            <a:r>
              <a:rPr lang="hr-HR" dirty="0"/>
              <a:t>Angela Crnobrnja</a:t>
            </a:r>
          </a:p>
          <a:p>
            <a:pPr algn="r"/>
            <a:r>
              <a:rPr lang="hr-HR" dirty="0">
                <a:solidFill>
                  <a:srgbClr val="0070C0"/>
                </a:solidFill>
              </a:rPr>
              <a:t>nuntia23@gmail.com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22423" y="4545874"/>
            <a:ext cx="4467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RODITELJSKI SASTANAK održan 20.1. 2025. </a:t>
            </a:r>
          </a:p>
        </p:txBody>
      </p:sp>
    </p:spTree>
    <p:extLst>
      <p:ext uri="{BB962C8B-B14F-4D97-AF65-F5344CB8AC3E}">
        <p14:creationId xmlns:p14="http://schemas.microsoft.com/office/powerpoint/2010/main" val="2643118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890" y="402989"/>
            <a:ext cx="7729728" cy="1188720"/>
          </a:xfrm>
        </p:spPr>
        <p:txBody>
          <a:bodyPr/>
          <a:lstStyle/>
          <a:p>
            <a:r>
              <a:rPr lang="hr-HR" dirty="0"/>
              <a:t>PROBLEMI OKO PRIJAVE U SUSTAV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737" y="1933303"/>
            <a:ext cx="11686903" cy="4663440"/>
          </a:xfrm>
        </p:spPr>
        <p:txBody>
          <a:bodyPr>
            <a:noAutofit/>
          </a:bodyPr>
          <a:lstStyle/>
          <a:p>
            <a:pPr algn="just">
              <a:buClr>
                <a:schemeClr val="accent1"/>
              </a:buClr>
              <a:buFont typeface="Wingdings" pitchFamily="2" charset="2"/>
              <a:buChar char="q"/>
            </a:pPr>
            <a:r>
              <a:rPr lang="hr-HR" sz="2000" dirty="0"/>
              <a:t>Ako učenik izgubi PIN ili TAN, može zatražiti njihovo ponovno izdavanje slanjem SMS-a sadržaja OPET na broj 666555 isključivo s broja mobitela koji je pri prvoj prijavi upisao u sustav. </a:t>
            </a:r>
          </a:p>
          <a:p>
            <a:pPr algn="just">
              <a:buClr>
                <a:schemeClr val="accent1"/>
              </a:buClr>
              <a:buFont typeface="Wingdings" pitchFamily="2" charset="2"/>
              <a:buChar char="q"/>
            </a:pPr>
            <a:r>
              <a:rPr lang="hr-HR" sz="2000" dirty="0"/>
              <a:t>Ako su korisnička oznaka ili lozinka izgubljene ili ako nakon više ponovljenih pokušaja unosa podataka sustav javlja poruku o pogrešnim korisničkim podatcima, učenik se treba obratiti administratoru školskoga imenika nakon čega će mu biti dodijeljena nova korisnička oznaka i/ili lozinka. </a:t>
            </a:r>
          </a:p>
          <a:p>
            <a:pPr algn="just">
              <a:buClr>
                <a:schemeClr val="accent1"/>
              </a:buClr>
              <a:buFont typeface="Wingdings" pitchFamily="2" charset="2"/>
              <a:buChar char="q"/>
            </a:pPr>
            <a:r>
              <a:rPr lang="hr-HR" sz="2000" dirty="0"/>
              <a:t>Ako učenik promijeni broj mobitela koji je upisao u sustav, potrebno je javiti se Infocentru na broj telefona 01 4501 899 ili to prijaviti na e-adresu info.centar@ncvvo.hr i obavezno napisati ime, prezime i OIB te novi broj mobitela. </a:t>
            </a:r>
          </a:p>
          <a:p>
            <a:pPr algn="just">
              <a:buClr>
                <a:schemeClr val="accent1"/>
              </a:buClr>
              <a:buFont typeface="Wingdings" pitchFamily="2" charset="2"/>
              <a:buChar char="q"/>
            </a:pPr>
            <a:r>
              <a:rPr lang="hr-HR" sz="2000" dirty="0"/>
              <a:t>Ako učenik i dalje ima poteškoća s prijavom na stranicu www.postani-student.hr, treba nazvati Infocentar na broj telefona 01 4501 899 ili prijaviti problem na e-adresu </a:t>
            </a:r>
            <a:r>
              <a:rPr lang="hr-HR" sz="2000" dirty="0">
                <a:hlinkClick r:id="rId2"/>
              </a:rPr>
              <a:t>info.centar@ncvvo.hr</a:t>
            </a:r>
            <a:endParaRPr lang="hr-HR" sz="2000" dirty="0"/>
          </a:p>
          <a:p>
            <a:pPr algn="just">
              <a:buClr>
                <a:schemeClr val="accent1"/>
              </a:buClr>
              <a:buFont typeface="Wingdings" pitchFamily="2" charset="2"/>
              <a:buChar char="q"/>
            </a:pPr>
            <a:r>
              <a:rPr lang="hr-HR" sz="2000" dirty="0"/>
              <a:t>Ako je u SRDM-u vidljivo da je učeniku isporučen PIN i TAN, a učenik i dalje ima poteškoća s prijavom na stranici www.postani-student.hr, ispitni koordinator treba prijaviti problem na e-adresu ik.dm@ncvvo.hr i navesti podatke učenika (ime i prezime, OIB, korisničko ime i lozinku za prijavu).</a:t>
            </a:r>
          </a:p>
        </p:txBody>
      </p:sp>
    </p:spTree>
    <p:extLst>
      <p:ext uri="{BB962C8B-B14F-4D97-AF65-F5344CB8AC3E}">
        <p14:creationId xmlns:p14="http://schemas.microsoft.com/office/powerpoint/2010/main" val="543348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4610" y="1131376"/>
            <a:ext cx="5419860" cy="790414"/>
          </a:xfrm>
        </p:spPr>
        <p:txBody>
          <a:bodyPr/>
          <a:lstStyle/>
          <a:p>
            <a:r>
              <a:rPr lang="hr-HR" dirty="0"/>
              <a:t>Pristup stranici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2363724"/>
            <a:ext cx="10544338" cy="2351968"/>
          </a:xfrm>
        </p:spPr>
        <p:txBody>
          <a:bodyPr>
            <a:noAutofit/>
          </a:bodyPr>
          <a:lstStyle/>
          <a:p>
            <a:r>
              <a:rPr lang="hr-HR" sz="2400" dirty="0"/>
              <a:t>Ako pristup stranici u nekom pregledniku nije moguć, treba zamijeniti preglednik, tek onda tražiti pomoć oko prijave. </a:t>
            </a:r>
          </a:p>
          <a:p>
            <a:r>
              <a:rPr lang="hr-HR" sz="2400" dirty="0"/>
              <a:t>Postoje i razlike u prikazu podataka na stranici ako se pristupa putem mobilnog uređaja ili računala.</a:t>
            </a:r>
          </a:p>
          <a:p>
            <a:r>
              <a:rPr lang="hr-HR" sz="2400" dirty="0"/>
              <a:t>Preporučuje se prijava na stranicu u pregledniku Chrome. </a:t>
            </a:r>
          </a:p>
        </p:txBody>
      </p:sp>
    </p:spTree>
    <p:extLst>
      <p:ext uri="{BB962C8B-B14F-4D97-AF65-F5344CB8AC3E}">
        <p14:creationId xmlns:p14="http://schemas.microsoft.com/office/powerpoint/2010/main" val="206838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0725" y="612183"/>
            <a:ext cx="7322950" cy="89890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hr-HR" dirty="0"/>
              <a:t>Provjera ispravnosti podataka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88" y="1867989"/>
            <a:ext cx="11351623" cy="4297680"/>
          </a:xfr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ClrTx/>
              <a:buNone/>
            </a:pPr>
            <a:r>
              <a:rPr lang="hr-HR" sz="2400" dirty="0"/>
              <a:t>Nakon uspješnog pristupanja svojoj stranici učenik treba na poveznici </a:t>
            </a:r>
            <a:r>
              <a:rPr lang="hr-HR" sz="2400" i="1" dirty="0"/>
              <a:t>Moje postavke </a:t>
            </a:r>
            <a:r>
              <a:rPr lang="hr-HR" sz="2400" dirty="0"/>
              <a:t>provjeriti </a:t>
            </a:r>
            <a:r>
              <a:rPr lang="hr-HR" sz="2400" b="1" dirty="0"/>
              <a:t>ispravnost broja mobitela i adresu e- pošte.</a:t>
            </a:r>
          </a:p>
          <a:p>
            <a:pPr marL="0" indent="0">
              <a:buClrTx/>
              <a:buNone/>
            </a:pPr>
            <a:r>
              <a:rPr lang="hr-HR" sz="2400" dirty="0"/>
              <a:t>Na poveznici Moji podatci treba provjeriti </a:t>
            </a:r>
            <a:r>
              <a:rPr lang="hr-HR" sz="2400" b="1" dirty="0"/>
              <a:t>ispravnost osobnih podataka. </a:t>
            </a:r>
          </a:p>
          <a:p>
            <a:pPr marL="0" indent="0">
              <a:buNone/>
            </a:pPr>
            <a:r>
              <a:rPr lang="hr-HR" sz="2400" dirty="0"/>
              <a:t>Ako ima neispravnih podataka, potrebno je tražiti administratora da upiše ispravke u e- Maticu, iz koje se sinkroniziraju podaci </a:t>
            </a:r>
            <a:r>
              <a:rPr lang="hr-HR" sz="2400" b="1" dirty="0"/>
              <a:t>dva puta dnevno.</a:t>
            </a:r>
          </a:p>
          <a:p>
            <a:pPr marL="0" indent="0">
              <a:buNone/>
            </a:pPr>
            <a:r>
              <a:rPr lang="hr-HR" sz="2400" dirty="0"/>
              <a:t>UČENIK NE SMIJE POTVRDITI NEISPRAVNE ILI NEPOTPUNE OSOBNE PODATKE.</a:t>
            </a:r>
          </a:p>
          <a:p>
            <a:pPr marL="0" indent="0">
              <a:buNone/>
            </a:pPr>
            <a:r>
              <a:rPr lang="hr-HR" sz="2400" dirty="0"/>
              <a:t>Ispravak će biti vidljiv nakon sljedeće sinkronizacije, nakon čega učenik može potvrditi svoje podatke.</a:t>
            </a:r>
          </a:p>
          <a:p>
            <a:pPr marL="0" indent="0">
              <a:buNone/>
            </a:pPr>
            <a:r>
              <a:rPr lang="hr-HR" sz="2400" dirty="0"/>
              <a:t>Zatim učenik treba provjeriti </a:t>
            </a:r>
            <a:r>
              <a:rPr lang="hr-HR" sz="2400" b="1" dirty="0"/>
              <a:t>ispravnost upisa ocjena </a:t>
            </a:r>
            <a:r>
              <a:rPr lang="hr-HR" sz="2400" dirty="0"/>
              <a:t>trećeg razreda. Ocjene četvrtog razreda učenik će naravno potvrditi nakon što one budu unesene na kraju nastavne godine. </a:t>
            </a:r>
          </a:p>
          <a:p>
            <a:pPr marL="0" indent="0">
              <a:buNone/>
            </a:pPr>
            <a:r>
              <a:rPr lang="hr-HR" sz="2400" dirty="0"/>
              <a:t>Ako se ne poklapaju podaci o ocjenama iz svjedodžbe, treba zatražiti od administratora školskog imenika provjeru ocjene i upis ispravka u e – Maticu. </a:t>
            </a:r>
          </a:p>
          <a:p>
            <a:pPr marL="0" indent="0">
              <a:buNone/>
            </a:pPr>
            <a:r>
              <a:rPr lang="hr-HR" sz="2400" dirty="0"/>
              <a:t>UČENIK NE SMIJE POTVRDITI NEISPRAVNE ILI NEPOTPUNE OCJENE.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6875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150" y="201478"/>
            <a:ext cx="4719234" cy="612183"/>
          </a:xfrm>
        </p:spPr>
        <p:txBody>
          <a:bodyPr>
            <a:normAutofit fontScale="90000"/>
          </a:bodyPr>
          <a:lstStyle/>
          <a:p>
            <a:r>
              <a:rPr lang="hr-HR" dirty="0"/>
              <a:t>PRIJAVA ISPITA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017639"/>
            <a:ext cx="11338560" cy="5657481"/>
          </a:xfrm>
        </p:spPr>
        <p:txBody>
          <a:bodyPr>
            <a:normAutofit fontScale="85000" lnSpcReduction="10000"/>
          </a:bodyPr>
          <a:lstStyle/>
          <a:p>
            <a:pPr fontAlgn="base">
              <a:lnSpc>
                <a:spcPts val="18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vi-VN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Nakon prijave na poveznici </a:t>
            </a:r>
            <a:r>
              <a:rPr lang="vi-VN" sz="1900" i="1" dirty="0">
                <a:latin typeface="Tahoma" pitchFamily="34" charset="0"/>
                <a:ea typeface="Tahoma" pitchFamily="34" charset="0"/>
                <a:cs typeface="Tahoma" pitchFamily="34" charset="0"/>
              </a:rPr>
              <a:t>Moj odabir </a:t>
            </a:r>
            <a:r>
              <a:rPr lang="vi-VN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otvara se mogućnost prijave ispita državne mature</a:t>
            </a:r>
            <a:endParaRPr lang="hr-HR" sz="1900" dirty="0">
              <a:latin typeface="Gill Sans MT" panose="020B0502020104020203" pitchFamily="34" charset="-18"/>
              <a:ea typeface="Tahoma" pitchFamily="34" charset="0"/>
              <a:cs typeface="Tahoma" pitchFamily="34" charset="0"/>
            </a:endParaRPr>
          </a:p>
          <a:p>
            <a:pPr fontAlgn="base">
              <a:lnSpc>
                <a:spcPts val="18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vi-VN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Do završetka prijave ispita državne mature učenici mogu </a:t>
            </a: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brisati </a:t>
            </a:r>
            <a:r>
              <a:rPr lang="vi-VN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ispite, prijaviti drugi ispit i promijeniti </a:t>
            </a: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razinu</a:t>
            </a:r>
            <a:r>
              <a:rPr lang="vi-VN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hr-HR" sz="1900" dirty="0">
              <a:latin typeface="Gill Sans MT" panose="020B0502020104020203" pitchFamily="34" charset="-18"/>
              <a:ea typeface="Tahoma" pitchFamily="34" charset="0"/>
              <a:cs typeface="Tahoma" pitchFamily="34" charset="0"/>
            </a:endParaRPr>
          </a:p>
          <a:p>
            <a:pPr fontAlgn="base">
              <a:lnSpc>
                <a:spcPts val="18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Ispiti iz izbornih predmeta prijavljuju se na višoj (A) razini. </a:t>
            </a:r>
          </a:p>
          <a:p>
            <a:pPr fontAlgn="base">
              <a:lnSpc>
                <a:spcPts val="18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vi-VN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Razine obvezn</a:t>
            </a: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ih predmeta</a:t>
            </a:r>
            <a:r>
              <a:rPr lang="vi-VN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 i popis izborn</a:t>
            </a: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ih ispita</a:t>
            </a:r>
            <a:r>
              <a:rPr lang="vi-VN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 koje je učenik prijavio prikazane su u tablici na desnoj strani ekrana</a:t>
            </a: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.</a:t>
            </a:r>
          </a:p>
          <a:p>
            <a:pPr fontAlgn="base">
              <a:lnSpc>
                <a:spcPts val="18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Kod prijave ispita treba paziti na odabir razine obaveznih ispita i odabir izbornih ispita (jesu li ispravno prijavljeni obavezni ispiti, trebaju li učeniku za željene prijavljene studijske programe i hoće li ih polagati). </a:t>
            </a:r>
          </a:p>
          <a:p>
            <a:pPr fontAlgn="base">
              <a:lnSpc>
                <a:spcPts val="18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NB! </a:t>
            </a:r>
            <a:r>
              <a:rPr lang="hr-HR" sz="1900" b="1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Dodavanje studijskoga programa može automatski promijeniti razinu prijavljenoga ispita ili dodati izborni ispit na listu prijavljenih ispita</a:t>
            </a: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.  Učenik tada mora samostalno brisati ispite i promijeniti ispite i razine ispita. </a:t>
            </a:r>
            <a:r>
              <a:rPr lang="hr-HR" sz="1900" b="1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Brisanjem studijskog programa ostaju prijavljene razine ispita koje je taj program zahtijevao, te ih učenik mora samostalno brisati </a:t>
            </a: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ako ih ne želi automatski polagati. </a:t>
            </a:r>
          </a:p>
          <a:p>
            <a:pPr fontAlgn="base">
              <a:lnSpc>
                <a:spcPts val="18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Ako učenik želi promijeniti već prijavljeni ispit, (odjaviti, prijaviti ili promijeniti razinu) to može učiniti najkasnije do 4.5.2024. (obrazac zamolbe s razlogom promjene; odluku o opravdanosti zamolbe donosi ŠIP (Školsko ispitno povjerenstvo).</a:t>
            </a:r>
          </a:p>
          <a:p>
            <a:pPr fontAlgn="base">
              <a:lnSpc>
                <a:spcPts val="18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NB! </a:t>
            </a:r>
            <a:r>
              <a:rPr lang="hr-HR" sz="1900" b="1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Prijave ispita završavaju 15. veljače 2024. godine u 12.00 sati, ali NE završava rok prijave studijskih programa</a:t>
            </a: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. Informacije o rokovima prijave mogu se naći na stranici </a:t>
            </a: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  <a:hlinkClick r:id="rId2"/>
              </a:rPr>
              <a:t>www.studij.hr</a:t>
            </a: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. </a:t>
            </a:r>
            <a:r>
              <a:rPr lang="vi-VN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Učenici će o početk</a:t>
            </a: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u</a:t>
            </a:r>
            <a:r>
              <a:rPr lang="vi-VN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 prijave studijskih programa biti obaviješteni putem stranica </a:t>
            </a:r>
            <a:r>
              <a:rPr lang="vi-VN" sz="1900" dirty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www.postani-student.hr</a:t>
            </a:r>
            <a:r>
              <a:rPr lang="vi-VN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 i </a:t>
            </a:r>
            <a:r>
              <a:rPr lang="vi-VN" sz="1900" dirty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www.studij.hr</a:t>
            </a:r>
            <a:endParaRPr lang="hr-HR" sz="1900" dirty="0">
              <a:latin typeface="Gill Sans MT" panose="020B0502020104020203" pitchFamily="34" charset="-18"/>
              <a:ea typeface="Tahoma" pitchFamily="34" charset="0"/>
              <a:cs typeface="Tahoma" pitchFamily="34" charset="0"/>
            </a:endParaRPr>
          </a:p>
          <a:p>
            <a:pPr fontAlgn="base">
              <a:lnSpc>
                <a:spcPts val="18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hr-HR" sz="1900" dirty="0">
                <a:latin typeface="Gill Sans MT" panose="020B0502020104020203" pitchFamily="34" charset="-18"/>
                <a:ea typeface="Tahoma" pitchFamily="34" charset="0"/>
                <a:cs typeface="Tahoma" pitchFamily="34" charset="0"/>
              </a:rPr>
              <a:t>Ako se ispit prijavi u sljedećem (jesenskom) roku na drugoj razini, smatra se da se polaže po drugi puta.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r-HR" sz="2100" b="1" i="0">
                <a:solidFill>
                  <a:srgbClr val="555555"/>
                </a:solidFill>
                <a:effectLst/>
                <a:latin typeface="Source Sans Pro" panose="020B0503030403020204" pitchFamily="34" charset="0"/>
              </a:rPr>
              <a:t>16.7.2025.</a:t>
            </a:r>
            <a:r>
              <a:rPr lang="hr-HR" sz="2100" i="0">
                <a:solidFill>
                  <a:srgbClr val="555555"/>
                </a:solidFill>
                <a:effectLst/>
                <a:latin typeface="Source Sans Pro" panose="020B0503030403020204" pitchFamily="34" charset="0"/>
              </a:rPr>
              <a:t>završetak prijava za upis na studije do 13:59 h*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r-HR" sz="2100" i="0">
                <a:solidFill>
                  <a:srgbClr val="555555"/>
                </a:solidFill>
                <a:effectLst/>
                <a:latin typeface="Source Sans Pro" panose="020B0503030403020204" pitchFamily="34" charset="0"/>
              </a:rPr>
              <a:t>zadnji dan promjene liste prioriteta i brisanja studija do 13:59 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r-HR" sz="2100" i="0">
                <a:solidFill>
                  <a:srgbClr val="555555"/>
                </a:solidFill>
                <a:effectLst/>
                <a:latin typeface="Source Sans Pro" panose="020B0503030403020204" pitchFamily="34" charset="0"/>
              </a:rPr>
              <a:t>objava konačnih rang-lista za upis na studije iza 15:00 h</a:t>
            </a:r>
          </a:p>
          <a:p>
            <a:pPr fontAlgn="base">
              <a:buClr>
                <a:schemeClr val="accent1"/>
              </a:buClr>
              <a:buFont typeface="Wingdings" pitchFamily="2" charset="2"/>
              <a:buChar char="q"/>
            </a:pPr>
            <a:endParaRPr lang="hr-HR" sz="1700" dirty="0"/>
          </a:p>
          <a:p>
            <a:pPr fontAlgn="base"/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2433230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20E7B46-97D7-46FC-9B44-8A52DC4C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12408"/>
            <a:ext cx="7729728" cy="1188720"/>
          </a:xfrm>
        </p:spPr>
        <p:txBody>
          <a:bodyPr/>
          <a:lstStyle/>
          <a:p>
            <a:r>
              <a:rPr lang="hr-HR" dirty="0"/>
              <a:t>7. Studijski programi</a:t>
            </a:r>
          </a:p>
        </p:txBody>
      </p:sp>
      <p:sp>
        <p:nvSpPr>
          <p:cNvPr id="3" name="Rezervirano mjesto broja slajda 2">
            <a:extLst>
              <a:ext uri="{FF2B5EF4-FFF2-40B4-BE49-F238E27FC236}">
                <a16:creationId xmlns:a16="http://schemas.microsoft.com/office/drawing/2014/main" id="{BD0A48A2-B650-42F2-B650-D6B58585C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14</a:t>
            </a:fld>
            <a:endParaRPr lang="en-US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7E6A4894-B648-4986-A446-8E0371357545}"/>
              </a:ext>
            </a:extLst>
          </p:cNvPr>
          <p:cNvSpPr txBox="1"/>
          <p:nvPr/>
        </p:nvSpPr>
        <p:spPr>
          <a:xfrm>
            <a:off x="1189703" y="2190608"/>
            <a:ext cx="102550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prijave studijskih programa započinju 1. veljače 2025. godine u 9:00 sati.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s prijavom studijskih programa dostupni su i uvjeti upisa za iduću akademsku godinu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Sve informacije vezane uz prijavu studijskih programa, bodovanje za upis na studijske programe, vrednovanje posebnih postignuća (natjecanja, kategorizirani sportaši), pravo prednosti pri upisu, privremene i konačne rang-liste možete naći na mrežnoj stranici </a:t>
            </a:r>
            <a:r>
              <a:rPr lang="hr-HR" sz="2400" u="sng" dirty="0">
                <a:hlinkClick r:id="rId2"/>
              </a:rPr>
              <a:t>www.studij.hr</a:t>
            </a:r>
            <a:r>
              <a:rPr lang="hr-HR" sz="2400" dirty="0"/>
              <a:t> u izbornicima Sve o prijavama, Čestim pitanjima </a:t>
            </a:r>
            <a:r>
              <a:rPr lang="hr-HR" sz="2400"/>
              <a:t>i Kalendaru (</a:t>
            </a:r>
            <a:r>
              <a:rPr lang="hr-HR" sz="2400">
                <a:hlinkClick r:id="rId3"/>
              </a:rPr>
              <a:t>https://www.studij.hr/kalendar</a:t>
            </a:r>
            <a:r>
              <a:rPr lang="hr-HR" sz="2400"/>
              <a:t>).</a:t>
            </a:r>
            <a:endParaRPr lang="hr-H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za sva dodatna pitanja Središnjem prijavnom uredu možete se obratiti na broj telefona 01/6274 844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učenik može odabrati do deset studijskih programa prema prioritetima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913504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2134" y="519193"/>
            <a:ext cx="5067947" cy="829160"/>
          </a:xfrm>
        </p:spPr>
        <p:txBody>
          <a:bodyPr/>
          <a:lstStyle/>
          <a:p>
            <a:r>
              <a:rPr lang="hr-HR" dirty="0"/>
              <a:t>8. PRISTUPANJE ISPITIMA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318" y="1897627"/>
            <a:ext cx="10432026" cy="4824638"/>
          </a:xfrm>
        </p:spPr>
        <p:txBody>
          <a:bodyPr>
            <a:noAutofit/>
          </a:bodyPr>
          <a:lstStyle/>
          <a:p>
            <a:pPr fontAlgn="base">
              <a:lnSpc>
                <a:spcPts val="22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Na oglasnoj ploči </a:t>
            </a:r>
            <a:r>
              <a:rPr lang="hr-HR" b="1" dirty="0">
                <a:latin typeface="Tahoma" pitchFamily="34" charset="0"/>
                <a:ea typeface="Tahoma" pitchFamily="34" charset="0"/>
                <a:cs typeface="Tahoma" pitchFamily="34" charset="0"/>
              </a:rPr>
              <a:t>sat vremena prije početka ispita </a:t>
            </a:r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(i mailom) - raspored dvorana (prostorija) s imenima učenika </a:t>
            </a:r>
          </a:p>
          <a:p>
            <a:pPr fontAlgn="base">
              <a:lnSpc>
                <a:spcPts val="22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Učenici </a:t>
            </a:r>
            <a:r>
              <a:rPr lang="hr-HR" b="1" dirty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vi-VN" b="1" dirty="0">
                <a:latin typeface="Tahoma" pitchFamily="34" charset="0"/>
                <a:ea typeface="Tahoma" pitchFamily="34" charset="0"/>
                <a:cs typeface="Tahoma" pitchFamily="34" charset="0"/>
              </a:rPr>
              <a:t>red ispitnom prostorijom </a:t>
            </a:r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trebaju biti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b="1" dirty="0">
                <a:latin typeface="Tahoma" pitchFamily="34" charset="0"/>
                <a:ea typeface="Tahoma" pitchFamily="34" charset="0"/>
                <a:cs typeface="Tahoma" pitchFamily="34" charset="0"/>
              </a:rPr>
              <a:t>30 minuta 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prije početka ispita.</a:t>
            </a:r>
          </a:p>
          <a:p>
            <a:pPr fontAlgn="base">
              <a:lnSpc>
                <a:spcPts val="22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Učenik mora imati </a:t>
            </a:r>
            <a:r>
              <a:rPr lang="vi-VN" b="1" dirty="0">
                <a:latin typeface="Tahoma" pitchFamily="34" charset="0"/>
                <a:ea typeface="Tahoma" pitchFamily="34" charset="0"/>
                <a:cs typeface="Tahoma" pitchFamily="34" charset="0"/>
              </a:rPr>
              <a:t>osobni dokument s fotografijom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, koji prije početka ispita stavlja na rub stola.</a:t>
            </a:r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 Ako učenik zaboravi osobni dokument s fotografijom, treba donijeti dokument u 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roku od 24 sata.</a:t>
            </a:r>
          </a:p>
          <a:p>
            <a:pPr fontAlgn="base">
              <a:lnSpc>
                <a:spcPts val="22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Učenici mogu na ispitu imati samo pribor ili pomagala, koji su za svaki ispit propisana u predmetnome ispitnom katalogu.</a:t>
            </a:r>
          </a:p>
          <a:p>
            <a:pPr fontAlgn="base">
              <a:lnSpc>
                <a:spcPts val="22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Učenik tijekom ispita ne smije koristiti niti imati u blizini radnoga mjesta mobilni telefon niti druge prijenosne elektroničke komunikacijske uređaje.</a:t>
            </a:r>
          </a:p>
          <a:p>
            <a:pPr fontAlgn="base">
              <a:lnSpc>
                <a:spcPts val="22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hr-HR" b="1" dirty="0">
                <a:latin typeface="Tahoma" pitchFamily="34" charset="0"/>
                <a:ea typeface="Tahoma" pitchFamily="34" charset="0"/>
                <a:cs typeface="Tahoma" pitchFamily="34" charset="0"/>
              </a:rPr>
              <a:t>Prvih</a:t>
            </a:r>
            <a:r>
              <a:rPr lang="vi-VN" b="1" dirty="0">
                <a:latin typeface="Tahoma" pitchFamily="34" charset="0"/>
                <a:ea typeface="Tahoma" pitchFamily="34" charset="0"/>
                <a:cs typeface="Tahoma" pitchFamily="34" charset="0"/>
              </a:rPr>
              <a:t> 30 minuta nakon početka ispita i zadnjih 15 minuta </a:t>
            </a:r>
            <a:r>
              <a:rPr lang="vi-VN" dirty="0">
                <a:latin typeface="Tahoma" pitchFamily="34" charset="0"/>
                <a:ea typeface="Tahoma" pitchFamily="34" charset="0"/>
                <a:cs typeface="Tahoma" pitchFamily="34" charset="0"/>
              </a:rPr>
              <a:t>prije isteka vremena određenoga za rješavanje ispita, niti jedan učenik ne smije napustiti ispitnu prostoriju.</a:t>
            </a:r>
            <a:endParaRPr lang="hr-H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lnSpc>
                <a:spcPts val="22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Ako učenik zakasni </a:t>
            </a:r>
            <a:r>
              <a:rPr lang="hr-HR" b="1" dirty="0">
                <a:latin typeface="Tahoma" pitchFamily="34" charset="0"/>
                <a:ea typeface="Tahoma" pitchFamily="34" charset="0"/>
                <a:cs typeface="Tahoma" pitchFamily="34" charset="0"/>
              </a:rPr>
              <a:t>manje od 30 minuta </a:t>
            </a:r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od početka ispita, može pristupiti ispitu, ali mu se vrijeme pisanja ispita ne produžuje.  Ako zakasni </a:t>
            </a:r>
            <a:r>
              <a:rPr lang="hr-HR" b="1" dirty="0">
                <a:latin typeface="Tahoma" pitchFamily="34" charset="0"/>
                <a:ea typeface="Tahoma" pitchFamily="34" charset="0"/>
                <a:cs typeface="Tahoma" pitchFamily="34" charset="0"/>
              </a:rPr>
              <a:t>više od 30 minuta, </a:t>
            </a:r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upućuje se na </a:t>
            </a:r>
            <a:r>
              <a:rPr lang="hr-HR" b="1" dirty="0">
                <a:latin typeface="Tahoma" pitchFamily="34" charset="0"/>
                <a:ea typeface="Tahoma" pitchFamily="34" charset="0"/>
                <a:cs typeface="Tahoma" pitchFamily="34" charset="0"/>
              </a:rPr>
              <a:t>drugi rok</a:t>
            </a:r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fontAlgn="base">
              <a:lnSpc>
                <a:spcPts val="22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Ako učenik iz opravdanih razloga prekine ispit, produljuje mu se vrijeme polaganja za duljinu vremena prekida, ali najviše </a:t>
            </a:r>
            <a:r>
              <a:rPr lang="hr-HR" b="1" dirty="0">
                <a:latin typeface="Tahoma" pitchFamily="34" charset="0"/>
                <a:ea typeface="Tahoma" pitchFamily="34" charset="0"/>
                <a:cs typeface="Tahoma" pitchFamily="34" charset="0"/>
              </a:rPr>
              <a:t>do 50% vremena </a:t>
            </a:r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trajanja ispita. </a:t>
            </a:r>
            <a:endParaRPr lang="hr-HR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00B431F4-6CCE-44BA-9266-A1F2A08D7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491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402" y="526501"/>
            <a:ext cx="7230845" cy="844658"/>
          </a:xfrm>
        </p:spPr>
        <p:txBody>
          <a:bodyPr>
            <a:normAutofit fontScale="90000"/>
          </a:bodyPr>
          <a:lstStyle/>
          <a:p>
            <a:r>
              <a:rPr lang="hr-HR" dirty="0"/>
              <a:t>9. Nedozvoljena ponašanja i MJere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18" y="1614692"/>
            <a:ext cx="7929154" cy="4577102"/>
          </a:xfrm>
          <a:ln w="19050">
            <a:solidFill>
              <a:srgbClr val="FF0000"/>
            </a:solidFill>
            <a:prstDash val="sysDash"/>
          </a:ln>
        </p:spPr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r>
              <a:rPr lang="hr-HR" sz="3100" dirty="0"/>
              <a:t>1. nepridržavanje uputa dežurnoga nastavnika,</a:t>
            </a:r>
          </a:p>
          <a:p>
            <a:pPr marL="0" indent="0" fontAlgn="base">
              <a:buNone/>
            </a:pPr>
            <a:r>
              <a:rPr lang="hr-HR" sz="3100" dirty="0"/>
              <a:t>2. upisivanje neprimjerenih znakova ili neprimjerenih sadržaja u ispitni test, (NB! Potpisivanje punim imenom i prezimenom!)</a:t>
            </a:r>
          </a:p>
          <a:p>
            <a:pPr marL="0" indent="0" fontAlgn="base">
              <a:buNone/>
            </a:pPr>
            <a:r>
              <a:rPr lang="hr-HR" sz="3100" dirty="0"/>
              <a:t>3. nepridržavanje uputa o uporabi propisanoga pribora,</a:t>
            </a:r>
          </a:p>
          <a:p>
            <a:pPr marL="0" indent="0" fontAlgn="base">
              <a:buNone/>
            </a:pPr>
            <a:r>
              <a:rPr lang="hr-HR" sz="3100" dirty="0"/>
              <a:t>4. osvrtanje, razgovaranje, odnosno sporazumijevanje,</a:t>
            </a:r>
          </a:p>
          <a:p>
            <a:pPr marL="0" indent="0" fontAlgn="base">
              <a:buNone/>
            </a:pPr>
            <a:r>
              <a:rPr lang="hr-HR" sz="3100" dirty="0"/>
              <a:t>5. ometanje tijeka ispita,</a:t>
            </a:r>
          </a:p>
          <a:p>
            <a:pPr marL="0" indent="0" fontAlgn="base">
              <a:buNone/>
            </a:pPr>
            <a:r>
              <a:rPr lang="hr-HR" sz="3100" dirty="0"/>
              <a:t>6. prepisivanje ili dopuštanje prepisivanja,</a:t>
            </a:r>
          </a:p>
          <a:p>
            <a:pPr marL="0" indent="0" fontAlgn="base">
              <a:buNone/>
            </a:pPr>
            <a:r>
              <a:rPr lang="hr-HR" sz="3100" dirty="0"/>
              <a:t>7. posjedovanje ili korištenje nedopuštenih pomagala,</a:t>
            </a:r>
          </a:p>
          <a:p>
            <a:pPr marL="0" indent="0" fontAlgn="base">
              <a:buNone/>
            </a:pPr>
            <a:r>
              <a:rPr lang="hr-HR" sz="3100" dirty="0"/>
              <a:t>8. predavanje uratka drugoga pristupnika,</a:t>
            </a:r>
          </a:p>
          <a:p>
            <a:pPr marL="0" indent="0" fontAlgn="base">
              <a:buNone/>
            </a:pPr>
            <a:r>
              <a:rPr lang="hr-HR" sz="3100" dirty="0"/>
              <a:t>9. nedozvoljeno posjedovanje ispitnih materijala,</a:t>
            </a:r>
          </a:p>
          <a:p>
            <a:pPr marL="0" indent="0" fontAlgn="base">
              <a:buNone/>
            </a:pPr>
            <a:r>
              <a:rPr lang="hr-HR" sz="3100" dirty="0"/>
              <a:t>10. zamjena identiteta pristupnika.</a:t>
            </a:r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8477572" y="2743200"/>
            <a:ext cx="3308889" cy="25545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/>
            <a:r>
              <a:rPr lang="hr-HR" sz="1600" dirty="0"/>
              <a:t>1) opomena – kao upozorenje kod prvoga primijećenoga nedozvoljenoga ponašanja (1-6.)</a:t>
            </a:r>
          </a:p>
          <a:p>
            <a:pPr fontAlgn="base"/>
            <a:r>
              <a:rPr lang="hr-HR" sz="1600" dirty="0"/>
              <a:t>2) prekid dijela ispita ili ispita kod ponovljenoga nedozvoljenog ponašanja od točke 1. do 6. i prvoga primijećenoga nedozvoljenog ponašanja iz točaka 7. i 8.</a:t>
            </a:r>
          </a:p>
          <a:p>
            <a:pPr fontAlgn="base"/>
            <a:r>
              <a:rPr lang="hr-HR" sz="1600" dirty="0"/>
              <a:t>3) poništavanje svih položenih ispita – u slučaju točaka 8., 9. i 10. </a:t>
            </a:r>
          </a:p>
        </p:txBody>
      </p:sp>
    </p:spTree>
    <p:extLst>
      <p:ext uri="{BB962C8B-B14F-4D97-AF65-F5344CB8AC3E}">
        <p14:creationId xmlns:p14="http://schemas.microsoft.com/office/powerpoint/2010/main" val="3183215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6828" y="747716"/>
            <a:ext cx="3820332" cy="910603"/>
          </a:xfrm>
        </p:spPr>
        <p:txBody>
          <a:bodyPr/>
          <a:lstStyle/>
          <a:p>
            <a:r>
              <a:rPr lang="hr-HR" dirty="0"/>
              <a:t>Plaćanje ispita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411104"/>
            <a:ext cx="9601200" cy="3114483"/>
          </a:xfrm>
        </p:spPr>
        <p:txBody>
          <a:bodyPr>
            <a:noAutofit/>
          </a:bodyPr>
          <a:lstStyle/>
          <a:p>
            <a:r>
              <a:rPr lang="hr-HR" sz="2200" dirty="0"/>
              <a:t>Učenici imaju pravo na polaganje prijavljenih ispita bez obveze plaćanja troškova u kalendarskoj godini u kojoj završavaju završni razred srednjoškolskoga obrazovanja. </a:t>
            </a:r>
          </a:p>
          <a:p>
            <a:r>
              <a:rPr lang="hr-HR" sz="2200" dirty="0"/>
              <a:t>Ako učenik u jesenskome roku prijavi ispit koji je položio u ljetnome roku, obvezan je platiti naknadu troškova ispita bez obzira na razinu prijavljenoga ispita. </a:t>
            </a:r>
          </a:p>
          <a:p>
            <a:r>
              <a:rPr lang="hr-HR" sz="2200" dirty="0"/>
              <a:t>Zaduženje je učeniku vidljivo na poveznici </a:t>
            </a:r>
            <a:r>
              <a:rPr lang="hr-HR" sz="2200" i="1" dirty="0"/>
              <a:t>Moji podatci/Zaduženja </a:t>
            </a:r>
            <a:r>
              <a:rPr lang="hr-HR" sz="2200" dirty="0"/>
              <a:t>i uplate i na poveznici </a:t>
            </a:r>
            <a:r>
              <a:rPr lang="hr-HR" sz="2200" i="1" dirty="0"/>
              <a:t>Moj odabir </a:t>
            </a:r>
            <a:r>
              <a:rPr lang="hr-HR" sz="2200" dirty="0"/>
              <a:t>od trenutka prijave ispita pokraj svakoga prijavljenog ispita. </a:t>
            </a:r>
          </a:p>
        </p:txBody>
      </p:sp>
    </p:spTree>
    <p:extLst>
      <p:ext uri="{BB962C8B-B14F-4D97-AF65-F5344CB8AC3E}">
        <p14:creationId xmlns:p14="http://schemas.microsoft.com/office/powerpoint/2010/main" val="3036016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7175" y="426203"/>
            <a:ext cx="7729728" cy="1188720"/>
          </a:xfrm>
        </p:spPr>
        <p:txBody>
          <a:bodyPr/>
          <a:lstStyle/>
          <a:p>
            <a:r>
              <a:rPr lang="hr-HR" b="1" dirty="0"/>
              <a:t>PIT</a:t>
            </a:r>
            <a:br>
              <a:rPr lang="hr-HR" dirty="0"/>
            </a:br>
            <a:r>
              <a:rPr lang="hr-HR" dirty="0"/>
              <a:t>PRILAGODBA ISPITNE TEHNOLOGIJE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924" y="1951015"/>
            <a:ext cx="9866152" cy="4430268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hr-HR" sz="2600" dirty="0"/>
              <a:t>P</a:t>
            </a:r>
            <a:r>
              <a:rPr lang="vi-VN" sz="2300" dirty="0"/>
              <a:t>ravo na prilagodbu ostvaruju učenici s teškoćama</a:t>
            </a:r>
            <a:endParaRPr lang="hr-HR" sz="2300" dirty="0"/>
          </a:p>
          <a:p>
            <a:pPr marL="0" indent="0">
              <a:buClr>
                <a:schemeClr val="accent1"/>
              </a:buClr>
              <a:buNone/>
            </a:pPr>
            <a:r>
              <a:rPr lang="hr-HR" sz="2300" dirty="0"/>
              <a:t>a) u</a:t>
            </a:r>
            <a:r>
              <a:rPr lang="vi-VN" sz="2300" dirty="0"/>
              <a:t>čenici s teškoćama u razvoju</a:t>
            </a:r>
            <a:endParaRPr lang="hr-HR" sz="2300" dirty="0"/>
          </a:p>
          <a:p>
            <a:pPr marL="0" indent="0">
              <a:buClr>
                <a:schemeClr val="accent1"/>
              </a:buClr>
              <a:buNone/>
            </a:pPr>
            <a:r>
              <a:rPr lang="hr-HR" sz="2300" dirty="0"/>
              <a:t>b) </a:t>
            </a:r>
            <a:r>
              <a:rPr lang="vi-VN" sz="2300" dirty="0"/>
              <a:t>učenici s teškoćama učenja, poremećajima u ponašanju i emocionalnim problemima</a:t>
            </a:r>
            <a:endParaRPr lang="hr-HR" sz="2300" dirty="0"/>
          </a:p>
          <a:p>
            <a:pPr marL="0" indent="0">
              <a:buClr>
                <a:schemeClr val="accent1"/>
              </a:buClr>
              <a:buNone/>
            </a:pPr>
            <a:r>
              <a:rPr lang="hr-HR" sz="2300" dirty="0"/>
              <a:t>c) </a:t>
            </a:r>
            <a:r>
              <a:rPr lang="vi-VN" sz="2300" dirty="0"/>
              <a:t> učenici s teškoćama uvjetovanim kulturalnim i jezičnim čimbenicima</a:t>
            </a:r>
            <a:endParaRPr lang="hr-HR" sz="2300" dirty="0"/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hr-HR" sz="2300" dirty="0"/>
              <a:t>U</a:t>
            </a:r>
            <a:r>
              <a:rPr lang="vi-VN" sz="2300" dirty="0"/>
              <a:t>čenici s teškoćama u razvoju ostvaruju pravo na prilagodbu pod uvjetom da imaju </a:t>
            </a:r>
            <a:r>
              <a:rPr lang="vi-VN" sz="2300" dirty="0">
                <a:solidFill>
                  <a:srgbClr val="002060"/>
                </a:solidFill>
              </a:rPr>
              <a:t>Rješenje o primjerenom programu obrazovanja.</a:t>
            </a:r>
            <a:endParaRPr lang="hr-HR" sz="2300" dirty="0">
              <a:solidFill>
                <a:srgbClr val="002060"/>
              </a:solidFill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hr-HR" sz="2300" dirty="0"/>
              <a:t>To se odnosi na učenike koji su koristili prilagođenu opremu i nastavni materijal i kojima je bila prilagođena metodika nastave kao i način ispitivanja u školi., tj. na učenike koji tijekom cijelog školovanja ili dužeg razdoblja imaju teškoće i onima kod kojih je došlo do promjena u zdravstvenom stanju u skorije vrijeme, a koje uvjetuju prilagodbe u polaganju ispita. </a:t>
            </a: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hr-HR" sz="2300" dirty="0"/>
              <a:t>Učenicima sa zdravstvenim problemima način postavljanja zahtjeva za prilagodbu ispitne tehnologije i prilagodbe pojedinačno odobrava NCVVO. </a:t>
            </a: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hr-HR" sz="2300" dirty="0"/>
              <a:t>Prilagodbe ovise o teškoćama: produženo vrijeme pisanja,  prilagođeni ispitni materijal, izdvojen prostor,  provedba ispita u vlastitom domu,  pisanje ispita uz osobnog pomagača, izuzeće ispita ili dijela ispita, pisanje ispita na računalu, posebna pomagala.  </a:t>
            </a:r>
          </a:p>
          <a:p>
            <a:endParaRPr lang="hr-HR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E7E3C139-AB08-47C9-A6F7-D00172D3C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4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F59030-6C88-4587-B558-1A3148397B14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/>
              <a:t>Hvala na pažnji!</a:t>
            </a:r>
          </a:p>
        </p:txBody>
      </p:sp>
    </p:spTree>
    <p:extLst>
      <p:ext uri="{BB962C8B-B14F-4D97-AF65-F5344CB8AC3E}">
        <p14:creationId xmlns:p14="http://schemas.microsoft.com/office/powerpoint/2010/main" val="2881173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EAAF12F-D99A-4D0A-BF1D-84EA653C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76433"/>
            <a:ext cx="7729728" cy="1188720"/>
          </a:xfrm>
        </p:spPr>
        <p:txBody>
          <a:bodyPr/>
          <a:lstStyle/>
          <a:p>
            <a:r>
              <a:rPr lang="hr-HR" dirty="0"/>
              <a:t>Sadržaj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F3451A8-94D4-40F0-B135-AC68D2DDE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903" y="1759974"/>
            <a:ext cx="10766323" cy="467032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hr-HR" sz="2800" dirty="0"/>
              <a:t>Sustav državne mature </a:t>
            </a:r>
          </a:p>
          <a:p>
            <a:pPr marL="514350" indent="-5143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hr-HR" sz="2800" dirty="0"/>
              <a:t>Službene stranice i kontakti</a:t>
            </a:r>
          </a:p>
          <a:p>
            <a:pPr marL="514350" indent="-5143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hr-HR" sz="2800" dirty="0"/>
              <a:t>Struktura državne mature</a:t>
            </a:r>
          </a:p>
          <a:p>
            <a:pPr marL="514350" indent="-5143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hr-HR" sz="2800" dirty="0"/>
              <a:t>Važni datumi</a:t>
            </a:r>
          </a:p>
          <a:p>
            <a:pPr marL="514350" indent="-5143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hr-HR" sz="2800" dirty="0"/>
              <a:t>Kalendar ispita</a:t>
            </a:r>
          </a:p>
          <a:p>
            <a:pPr marL="514350" indent="-5143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hr-HR" sz="2800" dirty="0"/>
              <a:t>Postani student</a:t>
            </a:r>
          </a:p>
          <a:p>
            <a:pPr marL="514350" indent="-5143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hr-HR" sz="2800" dirty="0"/>
              <a:t>Studijski programi</a:t>
            </a:r>
          </a:p>
          <a:p>
            <a:pPr marL="514350" indent="-5143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hr-HR" sz="2800" dirty="0"/>
              <a:t>Pristupanje ispitima</a:t>
            </a:r>
          </a:p>
          <a:p>
            <a:pPr marL="514350" indent="-5143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hr-HR" sz="2800" dirty="0"/>
              <a:t>Nedozvoljena ponašanja i mjere</a:t>
            </a:r>
          </a:p>
          <a:p>
            <a:pPr marL="514350" indent="-5143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hr-HR" sz="2800" dirty="0"/>
              <a:t>Prilagodba ispitne tehnologije</a:t>
            </a:r>
          </a:p>
          <a:p>
            <a:pPr marL="514350" indent="-5143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endParaRPr lang="hr-HR" sz="2800" dirty="0"/>
          </a:p>
          <a:p>
            <a:pPr marL="514350" indent="-5143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endParaRPr lang="hr-HR" sz="2800" dirty="0"/>
          </a:p>
          <a:p>
            <a:pPr marL="514350" indent="-514350"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endParaRPr lang="hr-HR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35408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3506" y="494429"/>
            <a:ext cx="5724144" cy="877171"/>
          </a:xfrm>
        </p:spPr>
        <p:txBody>
          <a:bodyPr/>
          <a:lstStyle/>
          <a:p>
            <a:r>
              <a:rPr lang="hr-HR" dirty="0"/>
              <a:t>1. Sustav Državne mature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480" y="1959102"/>
            <a:ext cx="6130834" cy="3893057"/>
          </a:xfrm>
        </p:spPr>
        <p:txBody>
          <a:bodyPr>
            <a:normAutofit fontScale="85000" lnSpcReduction="20000"/>
          </a:bodyPr>
          <a:lstStyle/>
          <a:p>
            <a:endParaRPr lang="hr-HR" dirty="0"/>
          </a:p>
          <a:p>
            <a:r>
              <a:rPr lang="hr-HR" sz="2800" dirty="0"/>
              <a:t>SABOR RH</a:t>
            </a:r>
          </a:p>
          <a:p>
            <a:r>
              <a:rPr lang="hr-HR" sz="2800" dirty="0"/>
              <a:t>MZO – Ministarstvo znanosti i obrazovanja</a:t>
            </a:r>
          </a:p>
          <a:p>
            <a:r>
              <a:rPr lang="hr-HR" sz="2800" dirty="0"/>
              <a:t>AZVO – Agencija za visoko obrazovanje                       (središnji prijavni ured)</a:t>
            </a:r>
          </a:p>
          <a:p>
            <a:r>
              <a:rPr lang="hr-HR" sz="2800" dirty="0"/>
              <a:t>SRDM – Središnji registar Državne mature</a:t>
            </a:r>
          </a:p>
          <a:p>
            <a:r>
              <a:rPr lang="hr-HR" sz="2800" dirty="0"/>
              <a:t>FER SRDM (aplikacija NCVVO)</a:t>
            </a:r>
          </a:p>
          <a:p>
            <a:r>
              <a:rPr lang="hr-HR" sz="2800" dirty="0"/>
              <a:t>CARNET E – matica</a:t>
            </a:r>
          </a:p>
          <a:p>
            <a:r>
              <a:rPr lang="hr-HR" sz="2800" dirty="0"/>
              <a:t>Srednje škole – ravnatelj, ispitni koordinator, nastavnici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82249427"/>
              </p:ext>
            </p:extLst>
          </p:nvPr>
        </p:nvGraphicFramePr>
        <p:xfrm>
          <a:off x="7498080" y="1371600"/>
          <a:ext cx="4245427" cy="4767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30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8514" y="312436"/>
            <a:ext cx="7729728" cy="955548"/>
          </a:xfrm>
        </p:spPr>
        <p:txBody>
          <a:bodyPr/>
          <a:lstStyle/>
          <a:p>
            <a:r>
              <a:rPr lang="hr-HR" dirty="0"/>
              <a:t>2. Službene stranice i kontakti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1" y="1583705"/>
            <a:ext cx="10123715" cy="4986911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hr-HR" sz="2200" dirty="0">
                <a:cs typeface="Arial" pitchFamily="34" charset="0"/>
              </a:rPr>
              <a:t>Službene informacije o državnoj maturi objavljuju se samo na ovim stranicama: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hr-HR" sz="2200" b="1" dirty="0">
                <a:cs typeface="Arial" pitchFamily="34" charset="0"/>
              </a:rPr>
              <a:t>Nacionalni centar za vanjsko vrednovanje obrazovanja </a:t>
            </a:r>
            <a:r>
              <a:rPr lang="hr-HR" sz="2200" dirty="0">
                <a:cs typeface="Arial" pitchFamily="34" charset="0"/>
                <a:hlinkClick r:id="rId2"/>
              </a:rPr>
              <a:t>www.ncvvo.hr</a:t>
            </a:r>
            <a:endParaRPr lang="hr-HR" sz="2200" dirty="0">
              <a:cs typeface="Arial" pitchFamily="34" charset="0"/>
            </a:endParaRPr>
          </a:p>
          <a:p>
            <a:pPr>
              <a:spcBef>
                <a:spcPts val="600"/>
              </a:spcBef>
              <a:buFontTx/>
              <a:buChar char="-"/>
            </a:pPr>
            <a:r>
              <a:rPr lang="hr-HR" sz="2200" dirty="0">
                <a:cs typeface="Arial" pitchFamily="34" charset="0"/>
              </a:rPr>
              <a:t>pitanja učenika: </a:t>
            </a:r>
            <a:r>
              <a:rPr lang="hr-HR" sz="2200" dirty="0">
                <a:cs typeface="Arial" pitchFamily="34" charset="0"/>
                <a:hlinkClick r:id="rId3"/>
              </a:rPr>
              <a:t>info.centar@ncvvo.hr</a:t>
            </a:r>
            <a:r>
              <a:rPr lang="hr-HR" sz="2200" dirty="0">
                <a:cs typeface="Arial" pitchFamily="34" charset="0"/>
              </a:rPr>
              <a:t>  ili 01/4501 899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hr-HR" sz="2200" b="1" dirty="0">
                <a:cs typeface="Arial" pitchFamily="34" charset="0"/>
              </a:rPr>
              <a:t>Nacionalni informacijski sustav prijave na visoka učilišta</a:t>
            </a:r>
          </a:p>
          <a:p>
            <a:pPr>
              <a:spcBef>
                <a:spcPts val="600"/>
              </a:spcBef>
            </a:pPr>
            <a:r>
              <a:rPr lang="hr-HR" sz="2200" dirty="0">
                <a:cs typeface="Arial" pitchFamily="34" charset="0"/>
              </a:rPr>
              <a:t>službena mrežna stranica za upis na studijske programe </a:t>
            </a:r>
            <a:r>
              <a:rPr lang="hr-HR" sz="2200" dirty="0">
                <a:cs typeface="Arial" pitchFamily="34" charset="0"/>
                <a:hlinkClick r:id="rId4"/>
              </a:rPr>
              <a:t>www.postani-student.hr</a:t>
            </a:r>
            <a:endParaRPr lang="hr-HR" sz="2200" dirty="0"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hr-HR" sz="2200" dirty="0">
                <a:cs typeface="Arial" pitchFamily="34" charset="0"/>
              </a:rPr>
              <a:t>sve o studijskim programima </a:t>
            </a:r>
            <a:r>
              <a:rPr lang="hr-HR" sz="2200" dirty="0">
                <a:cs typeface="Arial" pitchFamily="34" charset="0"/>
                <a:hlinkClick r:id="rId5"/>
              </a:rPr>
              <a:t>www.studij.hr</a:t>
            </a:r>
            <a:endParaRPr lang="hr-HR" sz="2200" dirty="0">
              <a:cs typeface="Arial" pitchFamily="34" charset="0"/>
            </a:endParaRPr>
          </a:p>
          <a:p>
            <a:pPr fontAlgn="base"/>
            <a:r>
              <a:rPr lang="hr-HR" sz="2200" b="1" dirty="0"/>
              <a:t>Središnji prijavni ured </a:t>
            </a:r>
            <a:r>
              <a:rPr lang="hr-HR" sz="2200" dirty="0"/>
              <a:t>(SPU) - broj telefona 01/6274 844:  dodatna pitanja o prijavama za upis na studijske programe, bodovanju studijskih programa, vrednovanju posebnih postignuća (natjecanja, kategorizirani sportaši), pravo prednosti pri upisu itd.</a:t>
            </a:r>
          </a:p>
          <a:p>
            <a:pPr fontAlgn="base"/>
            <a:r>
              <a:rPr lang="hr-HR" sz="2200" b="1" dirty="0">
                <a:cs typeface="Arial" pitchFamily="34" charset="0"/>
              </a:rPr>
              <a:t>ispitni koordinator </a:t>
            </a:r>
            <a:r>
              <a:rPr lang="hr-HR" sz="2200" dirty="0">
                <a:cs typeface="Arial" pitchFamily="34" charset="0"/>
              </a:rPr>
              <a:t>– službena online komunikacija Teams-u / email  </a:t>
            </a:r>
          </a:p>
          <a:p>
            <a:pPr fontAlgn="base"/>
            <a:r>
              <a:rPr lang="hr-HR" sz="2200" dirty="0">
                <a:cs typeface="Arial" pitchFamily="34" charset="0"/>
              </a:rPr>
              <a:t>radno vrijeme za učenike na vratima prostorije za koordinatore </a:t>
            </a:r>
          </a:p>
          <a:p>
            <a:pPr fontAlgn="base"/>
            <a:r>
              <a:rPr lang="hr-HR" sz="2200" b="1" dirty="0">
                <a:cs typeface="Arial" pitchFamily="34" charset="0"/>
              </a:rPr>
              <a:t>administrator </a:t>
            </a:r>
            <a:r>
              <a:rPr lang="hr-HR" sz="2200" dirty="0">
                <a:cs typeface="Arial" pitchFamily="34" charset="0"/>
              </a:rPr>
              <a:t>školskog imenika – korisnički računi učenika (učenička referada)</a:t>
            </a:r>
          </a:p>
        </p:txBody>
      </p:sp>
    </p:spTree>
    <p:extLst>
      <p:ext uri="{BB962C8B-B14F-4D97-AF65-F5344CB8AC3E}">
        <p14:creationId xmlns:p14="http://schemas.microsoft.com/office/powerpoint/2010/main" val="1035721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580" y="3573511"/>
            <a:ext cx="2834575" cy="159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36" y="712921"/>
            <a:ext cx="6664271" cy="805913"/>
          </a:xfrm>
        </p:spPr>
        <p:txBody>
          <a:bodyPr/>
          <a:lstStyle/>
          <a:p>
            <a:r>
              <a:rPr lang="hr-HR" dirty="0"/>
              <a:t>3. STRUKTURA DRžAVNE MATURE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512" y="1886411"/>
            <a:ext cx="7802230" cy="425866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hr-HR" sz="2100" b="1" dirty="0"/>
              <a:t>Obavezni dio </a:t>
            </a:r>
            <a:r>
              <a:rPr lang="hr-HR" sz="2100" dirty="0"/>
              <a:t>– ispiti iz hrvatskog jezika, matematika, strani jezik -&gt; izdaje se  svjedodžba o državnoj maturi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hr-HR" sz="2100" b="1" dirty="0"/>
              <a:t>Izborni dio </a:t>
            </a:r>
            <a:r>
              <a:rPr lang="hr-HR" sz="2100" dirty="0"/>
              <a:t>– općeobrazovni predmeti -&gt; potvrda o položenim ispitima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hr-HR" sz="2100" dirty="0"/>
              <a:t>Razine su propisane ispitnim katalozima A -&gt; viša razina, B -&gt; niža razina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hr-HR" sz="2100" dirty="0">
                <a:hlinkClick r:id="rId3"/>
              </a:rPr>
              <a:t>https://www.ncvvo.hr/ispitni-katalozi-za-drzavnu-maturu-2024-2025/</a:t>
            </a:r>
            <a:endParaRPr lang="hr-HR" sz="21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hr-HR" sz="2100" dirty="0"/>
              <a:t>U jednome roku može se prijaviti najviše </a:t>
            </a:r>
            <a:r>
              <a:rPr lang="hr-HR" sz="2100" b="1" dirty="0"/>
              <a:t>šest </a:t>
            </a:r>
            <a:r>
              <a:rPr lang="hr-HR" sz="2100" dirty="0"/>
              <a:t>izbornih predmeta. </a:t>
            </a:r>
          </a:p>
          <a:p>
            <a:pPr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hr-HR" sz="2100" dirty="0"/>
              <a:t>Hrvatski jezik se polaže u dva dijela – test i sažetak te esej. Od 2023. godine </a:t>
            </a:r>
            <a:r>
              <a:rPr lang="hr-HR" sz="2100" dirty="0">
                <a:solidFill>
                  <a:srgbClr val="FF0000"/>
                </a:solidFill>
              </a:rPr>
              <a:t>nema razine.</a:t>
            </a:r>
          </a:p>
          <a:p>
            <a:pPr marL="0" indent="0">
              <a:buNone/>
            </a:pPr>
            <a:endParaRPr lang="hr-HR" sz="2400" dirty="0"/>
          </a:p>
          <a:p>
            <a:endParaRPr lang="hr-HR" dirty="0"/>
          </a:p>
        </p:txBody>
      </p:sp>
      <p:pic>
        <p:nvPicPr>
          <p:cNvPr id="2052" name="Picture 4" descr="Državna matura iz Hrvatskoga bez muke – što sve obuhvaća test -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581" y="950738"/>
            <a:ext cx="2761908" cy="2071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336255C3-0CEC-43FD-BE69-0DC1C673B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356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2368" y="483326"/>
            <a:ext cx="3242201" cy="742622"/>
          </a:xfrm>
        </p:spPr>
        <p:txBody>
          <a:bodyPr>
            <a:normAutofit fontScale="90000"/>
          </a:bodyPr>
          <a:lstStyle/>
          <a:p>
            <a:r>
              <a:rPr lang="hr-HR" dirty="0"/>
              <a:t>4. VAŽNI DATUMI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45134"/>
              </p:ext>
            </p:extLst>
          </p:nvPr>
        </p:nvGraphicFramePr>
        <p:xfrm>
          <a:off x="708697" y="1641953"/>
          <a:ext cx="10863806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796">
                  <a:extLst>
                    <a:ext uri="{9D8B030D-6E8A-4147-A177-3AD203B41FA5}">
                      <a16:colId xmlns:a16="http://schemas.microsoft.com/office/drawing/2014/main" val="137105968"/>
                    </a:ext>
                  </a:extLst>
                </a:gridCol>
                <a:gridCol w="1737944">
                  <a:extLst>
                    <a:ext uri="{9D8B030D-6E8A-4147-A177-3AD203B41FA5}">
                      <a16:colId xmlns:a16="http://schemas.microsoft.com/office/drawing/2014/main" val="2054226431"/>
                    </a:ext>
                  </a:extLst>
                </a:gridCol>
                <a:gridCol w="1737944">
                  <a:extLst>
                    <a:ext uri="{9D8B030D-6E8A-4147-A177-3AD203B41FA5}">
                      <a16:colId xmlns:a16="http://schemas.microsoft.com/office/drawing/2014/main" val="3183718658"/>
                    </a:ext>
                  </a:extLst>
                </a:gridCol>
                <a:gridCol w="6835122">
                  <a:extLst>
                    <a:ext uri="{9D8B030D-6E8A-4147-A177-3AD203B41FA5}">
                      <a16:colId xmlns:a16="http://schemas.microsoft.com/office/drawing/2014/main" val="3023936901"/>
                    </a:ext>
                  </a:extLst>
                </a:gridCol>
              </a:tblGrid>
              <a:tr h="324584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dirty="0"/>
                        <a:t>vrijeme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aktivnost učenika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786879"/>
                  </a:ext>
                </a:extLst>
              </a:tr>
              <a:tr h="328327">
                <a:tc>
                  <a:txBody>
                    <a:bodyPr/>
                    <a:lstStyle/>
                    <a:p>
                      <a:pPr algn="ctr"/>
                      <a:endParaRPr lang="hr-H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od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4843057"/>
                  </a:ext>
                </a:extLst>
              </a:tr>
              <a:tr h="892606">
                <a:tc>
                  <a:txBody>
                    <a:bodyPr/>
                    <a:lstStyle/>
                    <a:p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1.12.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15.2.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hr-HR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prijava ispita DM do 1</a:t>
                      </a:r>
                      <a:r>
                        <a:rPr lang="pt-BR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5. 2. 20</a:t>
                      </a:r>
                      <a:r>
                        <a:rPr lang="hr-HR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r>
                        <a:rPr lang="pt-BR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do 12.00 sati</a:t>
                      </a:r>
                      <a:endParaRPr lang="hr-HR" sz="2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hr-HR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potvrđivanje ispravnosti osobnih podataka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hr-HR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potvrđivanje ispravnosti ocjena od 1. – 3. razreda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792562"/>
                  </a:ext>
                </a:extLst>
              </a:tr>
              <a:tr h="892606">
                <a:tc>
                  <a:txBody>
                    <a:bodyPr/>
                    <a:lstStyle/>
                    <a:p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1.12.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15.2.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samo učenici kojima je potrebna prilagodba </a:t>
                      </a:r>
                      <a:r>
                        <a:rPr lang="hr-HR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ispitne tehnologije </a:t>
                      </a:r>
                      <a:r>
                        <a:rPr lang="hr-H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ispitnome koordinatoru dostavljaju sve nalaze i mišljenja uz zahtjev za PIT</a:t>
                      </a:r>
                      <a:endParaRPr lang="hr-H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885586"/>
                  </a:ext>
                </a:extLst>
              </a:tr>
              <a:tr h="863352">
                <a:tc>
                  <a:txBody>
                    <a:bodyPr/>
                    <a:lstStyle/>
                    <a:p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15.2.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2.5.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naknadna prijava - </a:t>
                      </a:r>
                      <a:r>
                        <a:rPr lang="hr-HR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samo iz opravdanih razloga </a:t>
                      </a:r>
                    </a:p>
                    <a:p>
                      <a:pPr algn="l"/>
                      <a:r>
                        <a:rPr lang="hr-H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promjena prijavljenih ispita – </a:t>
                      </a:r>
                      <a:r>
                        <a:rPr lang="hr-HR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samo iz opravdanih razloga; </a:t>
                      </a:r>
                      <a:r>
                        <a:rPr lang="hr-HR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odjava prijavljenih ispita</a:t>
                      </a:r>
                      <a:endParaRPr lang="hr-HR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155003"/>
                  </a:ext>
                </a:extLst>
              </a:tr>
              <a:tr h="351632">
                <a:tc>
                  <a:txBody>
                    <a:bodyPr/>
                    <a:lstStyle/>
                    <a:p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4.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1.12.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29.5.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Verifikacija osobnih podataka i ocjena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806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060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2AC9052-F757-465F-8321-9C2208DE6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81367"/>
            <a:ext cx="7729728" cy="1188720"/>
          </a:xfrm>
        </p:spPr>
        <p:txBody>
          <a:bodyPr/>
          <a:lstStyle/>
          <a:p>
            <a:r>
              <a:rPr lang="hr-HR" dirty="0"/>
              <a:t>OSTALI VAŽNI DATUMI – 1. rok</a:t>
            </a:r>
          </a:p>
        </p:txBody>
      </p:sp>
      <p:graphicFrame>
        <p:nvGraphicFramePr>
          <p:cNvPr id="5" name="Tablica 4">
            <a:extLst>
              <a:ext uri="{FF2B5EF4-FFF2-40B4-BE49-F238E27FC236}">
                <a16:creationId xmlns:a16="http://schemas.microsoft.com/office/drawing/2014/main" id="{B8541259-24D5-4FA2-B60E-0CBF79B04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014148"/>
              </p:ext>
            </p:extLst>
          </p:nvPr>
        </p:nvGraphicFramePr>
        <p:xfrm>
          <a:off x="1476103" y="2083006"/>
          <a:ext cx="9209314" cy="422635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76183">
                  <a:extLst>
                    <a:ext uri="{9D8B030D-6E8A-4147-A177-3AD203B41FA5}">
                      <a16:colId xmlns:a16="http://schemas.microsoft.com/office/drawing/2014/main" val="167032235"/>
                    </a:ext>
                  </a:extLst>
                </a:gridCol>
                <a:gridCol w="6533131">
                  <a:extLst>
                    <a:ext uri="{9D8B030D-6E8A-4147-A177-3AD203B41FA5}">
                      <a16:colId xmlns:a16="http://schemas.microsoft.com/office/drawing/2014/main" val="1346709939"/>
                    </a:ext>
                  </a:extLst>
                </a:gridCol>
              </a:tblGrid>
              <a:tr h="664693">
                <a:tc>
                  <a:txBody>
                    <a:bodyPr/>
                    <a:lstStyle/>
                    <a:p>
                      <a:r>
                        <a:rPr lang="hr-HR" dirty="0"/>
                        <a:t>vrijeme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Rezultati DM, svjedodžbe i potvrde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77087"/>
                  </a:ext>
                </a:extLst>
              </a:tr>
              <a:tr h="712332">
                <a:tc>
                  <a:txBody>
                    <a:bodyPr/>
                    <a:lstStyle/>
                    <a:p>
                      <a:r>
                        <a:rPr lang="hr-HR" sz="2200" dirty="0"/>
                        <a:t>9. srpnja u 12.00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Objava privremenih rezultata i prijava prigovora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767211"/>
                  </a:ext>
                </a:extLst>
              </a:tr>
              <a:tr h="712332">
                <a:tc>
                  <a:txBody>
                    <a:bodyPr/>
                    <a:lstStyle/>
                    <a:p>
                      <a:r>
                        <a:rPr lang="hr-HR" sz="2200" dirty="0"/>
                        <a:t>11. srpnja u 15.00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Završetak prijava prigovora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935919"/>
                  </a:ext>
                </a:extLst>
              </a:tr>
              <a:tr h="712332">
                <a:tc>
                  <a:txBody>
                    <a:bodyPr/>
                    <a:lstStyle/>
                    <a:p>
                      <a:r>
                        <a:rPr lang="hr-HR" sz="2200" dirty="0"/>
                        <a:t>16. srpnja u 12.00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Konačna objava rezultata DM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111488"/>
                  </a:ext>
                </a:extLst>
              </a:tr>
              <a:tr h="712332">
                <a:tc>
                  <a:txBody>
                    <a:bodyPr/>
                    <a:lstStyle/>
                    <a:p>
                      <a:r>
                        <a:rPr lang="hr-HR" sz="2200" dirty="0"/>
                        <a:t>17. srpnja od 12.00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Početak </a:t>
                      </a:r>
                      <a:r>
                        <a:rPr lang="hr-HR" sz="2200" dirty="0" err="1"/>
                        <a:t>printanja</a:t>
                      </a:r>
                      <a:r>
                        <a:rPr lang="hr-HR" sz="2200" dirty="0"/>
                        <a:t> svjedodžbi i potvrda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700740"/>
                  </a:ext>
                </a:extLst>
              </a:tr>
              <a:tr h="712332">
                <a:tc>
                  <a:txBody>
                    <a:bodyPr/>
                    <a:lstStyle/>
                    <a:p>
                      <a:r>
                        <a:rPr lang="hr-HR" sz="2200" dirty="0"/>
                        <a:t>18. srpnja od 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Izdavanje svjedodžbi i potvrda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555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652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504" y="907095"/>
            <a:ext cx="7729728" cy="1031965"/>
          </a:xfrm>
        </p:spPr>
        <p:txBody>
          <a:bodyPr>
            <a:normAutofit fontScale="90000"/>
          </a:bodyPr>
          <a:lstStyle/>
          <a:p>
            <a:br>
              <a:rPr lang="hr-HR" dirty="0"/>
            </a:br>
            <a:r>
              <a:rPr lang="hr-HR" dirty="0"/>
              <a:t>5. kalendar ispita dm</a:t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8" name="Tablica 7">
            <a:extLst>
              <a:ext uri="{FF2B5EF4-FFF2-40B4-BE49-F238E27FC236}">
                <a16:creationId xmlns:a16="http://schemas.microsoft.com/office/drawing/2014/main" id="{311A7C2B-9ACC-415C-9DEB-FB0C025D4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081765"/>
              </p:ext>
            </p:extLst>
          </p:nvPr>
        </p:nvGraphicFramePr>
        <p:xfrm>
          <a:off x="720463" y="2756262"/>
          <a:ext cx="5568603" cy="2133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16131">
                  <a:extLst>
                    <a:ext uri="{9D8B030D-6E8A-4147-A177-3AD203B41FA5}">
                      <a16:colId xmlns:a16="http://schemas.microsoft.com/office/drawing/2014/main" val="1775212553"/>
                    </a:ext>
                  </a:extLst>
                </a:gridCol>
                <a:gridCol w="4352472">
                  <a:extLst>
                    <a:ext uri="{9D8B030D-6E8A-4147-A177-3AD203B41FA5}">
                      <a16:colId xmlns:a16="http://schemas.microsoft.com/office/drawing/2014/main" val="855387484"/>
                    </a:ext>
                  </a:extLst>
                </a:gridCol>
              </a:tblGrid>
              <a:tr h="373380">
                <a:tc>
                  <a:txBody>
                    <a:bodyPr/>
                    <a:lstStyle/>
                    <a:p>
                      <a:r>
                        <a:rPr lang="hr-HR" sz="2200" dirty="0"/>
                        <a:t>datum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OBAVEZNI PREDMETI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722577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r>
                        <a:rPr lang="hr-HR" sz="2200" dirty="0"/>
                        <a:t>16. lipnja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Hrvatski jezik (test i sažetak)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749373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r>
                        <a:rPr lang="hr-HR" sz="2200" dirty="0"/>
                        <a:t>17. lipnja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Hrvatski jezik (esej)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050506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r>
                        <a:rPr lang="hr-HR" sz="2200" dirty="0"/>
                        <a:t>18. lipnja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Engleski jezik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754959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r>
                        <a:rPr lang="hr-HR" sz="2200" dirty="0"/>
                        <a:t>25. lipnja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Matematika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833903"/>
                  </a:ext>
                </a:extLst>
              </a:tr>
            </a:tbl>
          </a:graphicData>
        </a:graphic>
      </p:graphicFrame>
      <p:graphicFrame>
        <p:nvGraphicFramePr>
          <p:cNvPr id="11" name="Tablica 10">
            <a:extLst>
              <a:ext uri="{FF2B5EF4-FFF2-40B4-BE49-F238E27FC236}">
                <a16:creationId xmlns:a16="http://schemas.microsoft.com/office/drawing/2014/main" id="{1E4C65C6-726E-4B29-B510-885976FE3E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215403"/>
              </p:ext>
            </p:extLst>
          </p:nvPr>
        </p:nvGraphicFramePr>
        <p:xfrm>
          <a:off x="6889956" y="2756262"/>
          <a:ext cx="4790562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5403">
                  <a:extLst>
                    <a:ext uri="{9D8B030D-6E8A-4147-A177-3AD203B41FA5}">
                      <a16:colId xmlns:a16="http://schemas.microsoft.com/office/drawing/2014/main" val="1648691073"/>
                    </a:ext>
                  </a:extLst>
                </a:gridCol>
                <a:gridCol w="3085159">
                  <a:extLst>
                    <a:ext uri="{9D8B030D-6E8A-4147-A177-3AD203B41FA5}">
                      <a16:colId xmlns:a16="http://schemas.microsoft.com/office/drawing/2014/main" val="2175721877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r>
                        <a:rPr lang="hr-HR" sz="2200" dirty="0"/>
                        <a:t>datum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IZBORNI PREDMETI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926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200" dirty="0"/>
                        <a:t>4. lipnja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Biologija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546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200" dirty="0"/>
                        <a:t>5. lipnja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PIG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123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200" dirty="0"/>
                        <a:t>6. lipnja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Fizika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997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200" dirty="0"/>
                        <a:t>23. lipnja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Psihologija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580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200" dirty="0"/>
                        <a:t>24. lipnja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200" dirty="0"/>
                        <a:t>Kemija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84703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20463" y="553042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>
                <a:hlinkClick r:id="rId2"/>
              </a:rPr>
              <a:t>Poveznica za kalendar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75226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131" y="470263"/>
            <a:ext cx="7729728" cy="940525"/>
          </a:xfrm>
        </p:spPr>
        <p:txBody>
          <a:bodyPr/>
          <a:lstStyle/>
          <a:p>
            <a:r>
              <a:rPr lang="hr-HR" dirty="0"/>
              <a:t>6. PRIJAVA u sustav POSTANI STUDENT</a:t>
            </a:r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4A195227-CC6F-47A9-9874-D045CC5F5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430747BE-9B39-46FE-A8D1-345911B43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5058" y="2097269"/>
            <a:ext cx="8681884" cy="3841415"/>
          </a:xfrm>
        </p:spPr>
        <p:txBody>
          <a:bodyPr>
            <a:normAutofit/>
          </a:bodyPr>
          <a:lstStyle/>
          <a:p>
            <a:r>
              <a:rPr lang="hr-HR" sz="2400" dirty="0"/>
              <a:t>prva prijava</a:t>
            </a:r>
          </a:p>
          <a:p>
            <a:r>
              <a:rPr lang="hr-HR" sz="2400" dirty="0"/>
              <a:t>pin i tan</a:t>
            </a:r>
          </a:p>
          <a:p>
            <a:r>
              <a:rPr lang="hr-HR" sz="2400" dirty="0"/>
              <a:t>potvrđivanje podataka i ocjena</a:t>
            </a:r>
          </a:p>
          <a:p>
            <a:r>
              <a:rPr lang="hr-HR" sz="2400" dirty="0"/>
              <a:t>prijava ispita</a:t>
            </a:r>
          </a:p>
          <a:p>
            <a:r>
              <a:rPr lang="hr-HR" sz="2400" dirty="0"/>
              <a:t>poteškoće oko prijave</a:t>
            </a:r>
          </a:p>
          <a:p>
            <a:r>
              <a:rPr lang="hr-HR" sz="2400" dirty="0"/>
              <a:t>promjena broja mobitela ili daljnje poteškoće  - </a:t>
            </a:r>
            <a:r>
              <a:rPr lang="hr-HR" sz="2400" dirty="0" err="1"/>
              <a:t>infocentar</a:t>
            </a:r>
            <a:r>
              <a:rPr lang="hr-HR" sz="2400" dirty="0"/>
              <a:t> NCVVO-a na tel. 01 4501 899 ili na e-adresu </a:t>
            </a:r>
            <a:r>
              <a:rPr lang="hr-HR" sz="2400" dirty="0">
                <a:hlinkClick r:id="rId2"/>
              </a:rPr>
              <a:t>info.centar@ncvvo.hr</a:t>
            </a:r>
            <a:r>
              <a:rPr lang="hr-HR" sz="2400" dirty="0"/>
              <a:t>  i obavezno napisati ime, prezime i OIB te novi broj mobitela. </a:t>
            </a:r>
          </a:p>
        </p:txBody>
      </p:sp>
    </p:spTree>
    <p:extLst>
      <p:ext uri="{BB962C8B-B14F-4D97-AF65-F5344CB8AC3E}">
        <p14:creationId xmlns:p14="http://schemas.microsoft.com/office/powerpoint/2010/main" val="170525052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13f5656-b785-451b-a4eb-4f46ee92603e" xsi:nil="true"/>
    <lcf76f155ced4ddcb4097134ff3c332f xmlns="26ce4a46-2c84-48be-96be-8e0d79a093e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43431A8237BEF4D8B42AD759D8355E7" ma:contentTypeVersion="10" ma:contentTypeDescription="Stvaranje novog dokumenta." ma:contentTypeScope="" ma:versionID="f422276dbfb699958fcd8a1a1085f255">
  <xsd:schema xmlns:xsd="http://www.w3.org/2001/XMLSchema" xmlns:xs="http://www.w3.org/2001/XMLSchema" xmlns:p="http://schemas.microsoft.com/office/2006/metadata/properties" xmlns:ns2="26ce4a46-2c84-48be-96be-8e0d79a093e3" xmlns:ns3="f13f5656-b785-451b-a4eb-4f46ee92603e" targetNamespace="http://schemas.microsoft.com/office/2006/metadata/properties" ma:root="true" ma:fieldsID="d687b9193e145e844ea139b1c9bedbb5" ns2:_="" ns3:_="">
    <xsd:import namespace="26ce4a46-2c84-48be-96be-8e0d79a093e3"/>
    <xsd:import namespace="f13f5656-b785-451b-a4eb-4f46ee92603e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e4a46-2c84-48be-96be-8e0d79a093e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Oznake slika" ma:readOnly="false" ma:fieldId="{5cf76f15-5ced-4ddc-b409-7134ff3c332f}" ma:taxonomyMulti="true" ma:sspId="a0d909bf-645b-46a2-8bb9-ccdb743347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f5656-b785-451b-a4eb-4f46ee92603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bde0de9a-9a23-4b61-9579-46634cbcd6c4}" ma:internalName="TaxCatchAll" ma:showField="CatchAllData" ma:web="f13f5656-b785-451b-a4eb-4f46ee9260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BC7880-F875-4C23-A051-0D25907C573F}">
  <ds:schemaRefs>
    <ds:schemaRef ds:uri="http://purl.org/dc/dcmitype/"/>
    <ds:schemaRef ds:uri="f13f5656-b785-451b-a4eb-4f46ee92603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26ce4a46-2c84-48be-96be-8e0d79a093e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BEDD8C5-5FA2-4F21-86BF-BB6B5D8A51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53431A-08B8-4311-9451-0C87AF8EE5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ce4a46-2c84-48be-96be-8e0d79a093e3"/>
    <ds:schemaRef ds:uri="f13f5656-b785-451b-a4eb-4f46ee9260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875</TotalTime>
  <Words>2125</Words>
  <Application>Microsoft Office PowerPoint</Application>
  <PresentationFormat>Widescreen</PresentationFormat>
  <Paragraphs>200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Gill Sans MT</vt:lpstr>
      <vt:lpstr>Source Sans Pro</vt:lpstr>
      <vt:lpstr>Tahoma</vt:lpstr>
      <vt:lpstr>Wingdings</vt:lpstr>
      <vt:lpstr>Parcel</vt:lpstr>
      <vt:lpstr>DRŽAVNA MATURA 2024./2025.</vt:lpstr>
      <vt:lpstr>Sadržaj</vt:lpstr>
      <vt:lpstr>1. Sustav Državne mature</vt:lpstr>
      <vt:lpstr>2. Službene stranice i kontakti</vt:lpstr>
      <vt:lpstr>3. STRUKTURA DRžAVNE MATURE</vt:lpstr>
      <vt:lpstr>4. VAŽNI DATUMI</vt:lpstr>
      <vt:lpstr>OSTALI VAŽNI DATUMI – 1. rok</vt:lpstr>
      <vt:lpstr> 5. kalendar ispita dm </vt:lpstr>
      <vt:lpstr>6. PRIJAVA u sustav POSTANI STUDENT</vt:lpstr>
      <vt:lpstr>PROBLEMI OKO PRIJAVE U SUSTAV</vt:lpstr>
      <vt:lpstr>Pristup stranici  </vt:lpstr>
      <vt:lpstr>Provjera ispravnosti podataka</vt:lpstr>
      <vt:lpstr>PRIJAVA ISPITA </vt:lpstr>
      <vt:lpstr>7. Studijski programi</vt:lpstr>
      <vt:lpstr>8. PRISTUPANJE ISPITIMA </vt:lpstr>
      <vt:lpstr>9. Nedozvoljena ponašanja i MJere</vt:lpstr>
      <vt:lpstr>Plaćanje ispita</vt:lpstr>
      <vt:lpstr>PIT PRILAGODBA ISPITNE TEHNOLOGIJE</vt:lpstr>
      <vt:lpstr>Hvala na pažnji!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DRŽAVNA MATURA 2020./2021.</dc:title>
  <dc:creator>Koordinator</dc:creator>
  <cp:lastModifiedBy>PC-12</cp:lastModifiedBy>
  <cp:revision>57</cp:revision>
  <dcterms:created xsi:type="dcterms:W3CDTF">2020-11-09T14:37:47Z</dcterms:created>
  <dcterms:modified xsi:type="dcterms:W3CDTF">2025-01-20T18:48:28Z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0x010100B43431A8237BEF4D8B42AD759D8355E7</vt:lpwstr>
  </property>
</Properties>
</file>