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802" r:id="rId2"/>
  </p:sldMasterIdLst>
  <p:notesMasterIdLst>
    <p:notesMasterId r:id="rId12"/>
  </p:notesMasterIdLst>
  <p:handoutMasterIdLst>
    <p:handoutMasterId r:id="rId13"/>
  </p:handoutMasterIdLst>
  <p:sldIdLst>
    <p:sldId id="257" r:id="rId3"/>
    <p:sldId id="278" r:id="rId4"/>
    <p:sldId id="270" r:id="rId5"/>
    <p:sldId id="276" r:id="rId6"/>
    <p:sldId id="277" r:id="rId7"/>
    <p:sldId id="279" r:id="rId8"/>
    <p:sldId id="281" r:id="rId9"/>
    <p:sldId id="282" r:id="rId10"/>
    <p:sldId id="272" r:id="rId11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5A6"/>
    <a:srgbClr val="4B1D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Srednji stil 4 - Isticanj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Srednji stil 1 - Isticanj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344" autoAdjust="0"/>
    <p:restoredTop sz="72727" autoAdjust="0"/>
  </p:normalViewPr>
  <p:slideViewPr>
    <p:cSldViewPr>
      <p:cViewPr varScale="1">
        <p:scale>
          <a:sx n="73" d="100"/>
          <a:sy n="73" d="100"/>
        </p:scale>
        <p:origin x="6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54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04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3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Show 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15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Click to add section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/>
              <a:t>Click to add 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/>
              <a:t>Click to add answer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/>
              <a:t>Click to add detail to the 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or FALSE?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or FALSE?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ple 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/>
              <a:t>Click to add an incorrect answer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/>
              <a:t>Click to add an incorrect answer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/>
              <a:t>Click to add an incorrect answer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/>
              <a:t>Click to add an incorrect answer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/>
              <a:t>Click to add a correct answer (then rearrange the choices)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/>
              <a:t>Click to type your question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1/21/2025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1710266" y="2276872"/>
            <a:ext cx="5723468" cy="2066233"/>
          </a:xfrm>
        </p:spPr>
        <p:txBody>
          <a:bodyPr>
            <a:noAutofit/>
          </a:bodyPr>
          <a:lstStyle/>
          <a:p>
            <a:r>
              <a:rPr lang="hr-HR" sz="3200" dirty="0"/>
              <a:t>USPJEH NA DRŽAVNOJ MATURI </a:t>
            </a:r>
            <a:br>
              <a:rPr lang="hr-HR" sz="3200" dirty="0"/>
            </a:br>
            <a:r>
              <a:rPr lang="hr-HR" sz="3200" dirty="0"/>
              <a:t>2023./2024.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BB97B3B-560A-45D3-B29D-D0078F3D945B}"/>
              </a:ext>
            </a:extLst>
          </p:cNvPr>
          <p:cNvSpPr txBox="1"/>
          <p:nvPr/>
        </p:nvSpPr>
        <p:spPr>
          <a:xfrm>
            <a:off x="1187624" y="1268760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>
                <a:latin typeface="+mj-lt"/>
              </a:rPr>
              <a:t>Usporedba prolaznosti na maturi od 2019. godine - gimnazije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B2F9345-7D39-4256-B4EE-B983F1303CD6}"/>
              </a:ext>
            </a:extLst>
          </p:cNvPr>
          <p:cNvSpPr txBox="1"/>
          <p:nvPr/>
        </p:nvSpPr>
        <p:spPr>
          <a:xfrm>
            <a:off x="1187624" y="2644170"/>
            <a:ext cx="6975040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16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400" dirty="0">
                <a:latin typeface="+mj-lt"/>
              </a:rPr>
              <a:t>2024 – maturu nije položilo 928 učenika ili 8,71%</a:t>
            </a:r>
          </a:p>
          <a:p>
            <a:pPr marL="285750" indent="-216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400" dirty="0">
                <a:latin typeface="+mj-lt"/>
              </a:rPr>
              <a:t>Od 2020 – 2023 postoci su bili od 2,2 do 3,9. </a:t>
            </a:r>
          </a:p>
          <a:p>
            <a:pPr marL="285750" indent="-216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400" dirty="0">
                <a:latin typeface="+mj-lt"/>
              </a:rPr>
              <a:t>2019. godine najveći postotak: 9,4 </a:t>
            </a:r>
          </a:p>
          <a:p>
            <a:pPr marL="285750" indent="-216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400" dirty="0">
                <a:latin typeface="+mj-lt"/>
              </a:rPr>
              <a:t>U godinama prije 2019. od 0,8 do 5,2 posto. </a:t>
            </a:r>
          </a:p>
        </p:txBody>
      </p:sp>
    </p:spTree>
    <p:extLst>
      <p:ext uri="{BB962C8B-B14F-4D97-AF65-F5344CB8AC3E}">
        <p14:creationId xmlns:p14="http://schemas.microsoft.com/office/powerpoint/2010/main" val="156708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Osnovni podaci za GLV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1207155" y="2020068"/>
            <a:ext cx="6965245" cy="3713188"/>
          </a:xfrm>
        </p:spPr>
        <p:txBody>
          <a:bodyPr>
            <a:normAutofit lnSpcReduction="10000"/>
          </a:bodyPr>
          <a:lstStyle/>
          <a:p>
            <a:r>
              <a:rPr lang="hr-HR" sz="2000" dirty="0">
                <a:latin typeface="+mj-lt"/>
              </a:rPr>
              <a:t>Ispitima mature pristupilo je 180 učenika na prvom roku Prilagodbu ispitne tehnologije imalo je četiri učenika, svi s produženjem pisanja za 50%</a:t>
            </a:r>
          </a:p>
          <a:p>
            <a:r>
              <a:rPr lang="hr-HR" sz="2000" dirty="0">
                <a:latin typeface="+mj-lt"/>
              </a:rPr>
              <a:t>Jedan učenik imao je prilagodbu izdvojenog prostora za sve predmete </a:t>
            </a:r>
          </a:p>
          <a:p>
            <a:r>
              <a:rPr lang="hr-HR" sz="2000" dirty="0">
                <a:latin typeface="+mj-lt"/>
              </a:rPr>
              <a:t>Učenici su prijavili 14 izbornih predmeta</a:t>
            </a:r>
          </a:p>
          <a:p>
            <a:r>
              <a:rPr lang="hr-HR" sz="2000" dirty="0">
                <a:latin typeface="+mj-lt"/>
              </a:rPr>
              <a:t>Jednom je učeniku poništen ispit zbog nedozvoljenog ponašanja </a:t>
            </a:r>
          </a:p>
          <a:p>
            <a:r>
              <a:rPr lang="hr-HR" sz="2000" dirty="0">
                <a:latin typeface="+mj-lt"/>
              </a:rPr>
              <a:t>U drugom roku ispitima su pristupila 4 učenika (psihologija, matematika i fizika)</a:t>
            </a:r>
          </a:p>
          <a:p>
            <a:r>
              <a:rPr lang="hr-HR" sz="2000" dirty="0">
                <a:latin typeface="+mj-lt"/>
              </a:rPr>
              <a:t>2 učenika u prvom roku riješili ispite 100% (engleski jezik, matematika)</a:t>
            </a:r>
          </a:p>
        </p:txBody>
      </p:sp>
    </p:spTree>
    <p:extLst>
      <p:ext uri="{BB962C8B-B14F-4D97-AF65-F5344CB8AC3E}">
        <p14:creationId xmlns:p14="http://schemas.microsoft.com/office/powerpoint/2010/main" val="79917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osječne ocjene ispiti mature 2024.">
            <a:extLst>
              <a:ext uri="{FF2B5EF4-FFF2-40B4-BE49-F238E27FC236}">
                <a16:creationId xmlns:a16="http://schemas.microsoft.com/office/drawing/2014/main" id="{5703007A-0758-47F1-913E-9B3122827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072" y="1556792"/>
            <a:ext cx="3000375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sječne ocjene ispiti mature izborni predmeti 2024.">
            <a:extLst>
              <a:ext uri="{FF2B5EF4-FFF2-40B4-BE49-F238E27FC236}">
                <a16:creationId xmlns:a16="http://schemas.microsoft.com/office/drawing/2014/main" id="{583A3155-5263-4882-8206-C564AE08D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551518"/>
            <a:ext cx="3914775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83C541E8-0DDC-44F3-9DFA-552F8968B2DA}"/>
              </a:ext>
            </a:extLst>
          </p:cNvPr>
          <p:cNvSpPr txBox="1"/>
          <p:nvPr/>
        </p:nvSpPr>
        <p:spPr>
          <a:xfrm>
            <a:off x="972640" y="96733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Usporedba prosječne ocjene na DM u RH 2023. i 2024. </a:t>
            </a:r>
          </a:p>
        </p:txBody>
      </p:sp>
    </p:spTree>
    <p:extLst>
      <p:ext uri="{BB962C8B-B14F-4D97-AF65-F5344CB8AC3E}">
        <p14:creationId xmlns:p14="http://schemas.microsoft.com/office/powerpoint/2010/main" val="422189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0EF1B177-0609-4736-A356-BD70AAC2F080}"/>
              </a:ext>
            </a:extLst>
          </p:cNvPr>
          <p:cNvSpPr/>
          <p:nvPr/>
        </p:nvSpPr>
        <p:spPr>
          <a:xfrm>
            <a:off x="1187624" y="836712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>
                <a:latin typeface="+mj-lt"/>
              </a:rPr>
              <a:t>Usporedba prosječne ocjene na obaveznim ispitima 2023. i 2024. u GLV</a:t>
            </a: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9E0D83AA-10A8-4171-ABF7-C4C0DA7B9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097230"/>
              </p:ext>
            </p:extLst>
          </p:nvPr>
        </p:nvGraphicFramePr>
        <p:xfrm>
          <a:off x="1691680" y="2060848"/>
          <a:ext cx="5616624" cy="339163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109775863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90365303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342699689"/>
                    </a:ext>
                  </a:extLst>
                </a:gridCol>
              </a:tblGrid>
              <a:tr h="400511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400" dirty="0">
                          <a:solidFill>
                            <a:schemeClr val="bg1"/>
                          </a:solidFill>
                          <a:effectLst/>
                        </a:rPr>
                        <a:t>2023.</a:t>
                      </a:r>
                      <a:endParaRPr lang="hr-HR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400" dirty="0">
                          <a:solidFill>
                            <a:schemeClr val="bg1"/>
                          </a:solidFill>
                          <a:effectLst/>
                        </a:rPr>
                        <a:t>2024.</a:t>
                      </a:r>
                      <a:endParaRPr lang="hr-HR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23419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Hrvatski jezik 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4,34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4,41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58069843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Matematika 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3,90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3,54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3420179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Matematika B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3,79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4,19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91301086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Engleski jezik 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4,45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4,31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73908018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Engleski jezik B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4,25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b="1" dirty="0">
                          <a:effectLst/>
                        </a:rPr>
                        <a:t>4,82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2609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09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0EF1B177-0609-4736-A356-BD70AAC2F080}"/>
              </a:ext>
            </a:extLst>
          </p:cNvPr>
          <p:cNvSpPr/>
          <p:nvPr/>
        </p:nvSpPr>
        <p:spPr>
          <a:xfrm>
            <a:off x="1187624" y="876505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>
                <a:latin typeface="+mj-lt"/>
              </a:rPr>
              <a:t>Usporedba prosječne ocjene na izbornim ispitima 2023. i 2024. u GLV</a:t>
            </a:r>
          </a:p>
        </p:txBody>
      </p:sp>
      <p:graphicFrame>
        <p:nvGraphicFramePr>
          <p:cNvPr id="8" name="Tablica 7">
            <a:extLst>
              <a:ext uri="{FF2B5EF4-FFF2-40B4-BE49-F238E27FC236}">
                <a16:creationId xmlns:a16="http://schemas.microsoft.com/office/drawing/2014/main" id="{A5AB0A8F-F7B5-4BDF-B1BC-AF609FD2F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356528"/>
              </p:ext>
            </p:extLst>
          </p:nvPr>
        </p:nvGraphicFramePr>
        <p:xfrm>
          <a:off x="1655676" y="1915183"/>
          <a:ext cx="5832648" cy="4052604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72527135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26524532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906396700"/>
                    </a:ext>
                  </a:extLst>
                </a:gridCol>
              </a:tblGrid>
              <a:tr h="365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2023.</a:t>
                      </a:r>
                      <a:endParaRPr lang="hr-HR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2024.</a:t>
                      </a:r>
                      <a:endParaRPr lang="hr-HR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439082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Fizika</a:t>
                      </a:r>
                      <a:endParaRPr lang="hr-H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2,98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3,50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8789474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Biologija</a:t>
                      </a:r>
                      <a:endParaRPr lang="hr-H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3,73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3,33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4095513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Pig</a:t>
                      </a:r>
                      <a:endParaRPr lang="hr-H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2,85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2,95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5040723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Kemija</a:t>
                      </a:r>
                      <a:endParaRPr lang="hr-H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3,67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3,33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4982080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Psihologija</a:t>
                      </a:r>
                      <a:endParaRPr lang="hr-H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3,83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3,62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1080427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Informatika</a:t>
                      </a:r>
                      <a:endParaRPr lang="hr-H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</a:rPr>
                        <a:t>5,00</a:t>
                      </a:r>
                      <a:endParaRPr lang="hr-HR" sz="20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3,00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3626938"/>
                  </a:ext>
                </a:extLst>
              </a:tr>
              <a:tr h="403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Likovna umjetnost</a:t>
                      </a:r>
                      <a:endParaRPr lang="hr-H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3,11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4,60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2416901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Povijest</a:t>
                      </a:r>
                      <a:endParaRPr lang="hr-H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</a:rPr>
                        <a:t>4,00</a:t>
                      </a:r>
                      <a:endParaRPr lang="hr-HR" sz="20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3,20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79524"/>
                  </a:ext>
                </a:extLst>
              </a:tr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Geografija</a:t>
                      </a:r>
                      <a:endParaRPr lang="hr-H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3,67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3,00</a:t>
                      </a:r>
                      <a:endParaRPr lang="hr-HR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79361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0EF1B177-0609-4736-A356-BD70AAC2F080}"/>
              </a:ext>
            </a:extLst>
          </p:cNvPr>
          <p:cNvSpPr/>
          <p:nvPr/>
        </p:nvSpPr>
        <p:spPr>
          <a:xfrm>
            <a:off x="1187624" y="836712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000" dirty="0">
                <a:latin typeface="+mj-lt"/>
              </a:rPr>
              <a:t>USPOREDNI REZULTATI ISPITA DRŽAVNE MATURE U RH - GIMNAZIJE I GLV ZA 2023./ 2024. godinu</a:t>
            </a: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9E0D83AA-10A8-4171-ABF7-C4C0DA7B9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68312"/>
              </p:ext>
            </p:extLst>
          </p:nvPr>
        </p:nvGraphicFramePr>
        <p:xfrm>
          <a:off x="935596" y="1814278"/>
          <a:ext cx="6948772" cy="366595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331028">
                  <a:extLst>
                    <a:ext uri="{9D8B030D-6E8A-4147-A177-3AD203B41FA5}">
                      <a16:colId xmlns:a16="http://schemas.microsoft.com/office/drawing/2014/main" val="1097758632"/>
                    </a:ext>
                  </a:extLst>
                </a:gridCol>
                <a:gridCol w="1053348">
                  <a:extLst>
                    <a:ext uri="{9D8B030D-6E8A-4147-A177-3AD203B41FA5}">
                      <a16:colId xmlns:a16="http://schemas.microsoft.com/office/drawing/2014/main" val="29036530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646382846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134269968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456298304"/>
                    </a:ext>
                  </a:extLst>
                </a:gridCol>
              </a:tblGrid>
              <a:tr h="4005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Prosječna ocjena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RH              GLV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Postotak odabira razina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RH                  GLV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723419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Hrvatski jezik 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3,76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4,41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8069843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Engleski jezik 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3,76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4,32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 </a:t>
                      </a:r>
                      <a:r>
                        <a:rPr lang="hr-HR" sz="18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20179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Engleski jezik B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3,44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4,82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1301086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Matematika 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3,54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r>
                        <a:rPr lang="hr-HR" sz="18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3908018"/>
                  </a:ext>
                </a:extLst>
              </a:tr>
              <a:tr h="5836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Matematika B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3,07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33 %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609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86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0EF1B177-0609-4736-A356-BD70AAC2F080}"/>
              </a:ext>
            </a:extLst>
          </p:cNvPr>
          <p:cNvSpPr/>
          <p:nvPr/>
        </p:nvSpPr>
        <p:spPr>
          <a:xfrm>
            <a:off x="1187624" y="908720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000" dirty="0">
                <a:latin typeface="+mj-lt"/>
              </a:rPr>
              <a:t>USPOREDNI REZULTATI prosječne ocjene na ispitima po programima RH i GLV za 2023</a:t>
            </a:r>
            <a:r>
              <a:rPr lang="hr-HR" sz="2000" dirty="0" smtClean="0">
                <a:latin typeface="+mj-lt"/>
              </a:rPr>
              <a:t>./2024</a:t>
            </a:r>
            <a:r>
              <a:rPr lang="hr-HR" sz="2000" dirty="0">
                <a:latin typeface="+mj-lt"/>
              </a:rPr>
              <a:t>. godinu</a:t>
            </a: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9E0D83AA-10A8-4171-ABF7-C4C0DA7B9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005579"/>
              </p:ext>
            </p:extLst>
          </p:nvPr>
        </p:nvGraphicFramePr>
        <p:xfrm>
          <a:off x="1007604" y="1988840"/>
          <a:ext cx="7128792" cy="362701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031521">
                  <a:extLst>
                    <a:ext uri="{9D8B030D-6E8A-4147-A177-3AD203B41FA5}">
                      <a16:colId xmlns:a16="http://schemas.microsoft.com/office/drawing/2014/main" val="1097758632"/>
                    </a:ext>
                  </a:extLst>
                </a:gridCol>
                <a:gridCol w="1108102">
                  <a:extLst>
                    <a:ext uri="{9D8B030D-6E8A-4147-A177-3AD203B41FA5}">
                      <a16:colId xmlns:a16="http://schemas.microsoft.com/office/drawing/2014/main" val="2903653036"/>
                    </a:ext>
                  </a:extLst>
                </a:gridCol>
                <a:gridCol w="1432885">
                  <a:extLst>
                    <a:ext uri="{9D8B030D-6E8A-4147-A177-3AD203B41FA5}">
                      <a16:colId xmlns:a16="http://schemas.microsoft.com/office/drawing/2014/main" val="364638284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342699689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1456298304"/>
                    </a:ext>
                  </a:extLst>
                </a:gridCol>
              </a:tblGrid>
              <a:tr h="7963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Opća gimnazija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RH              GLV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Prir</a:t>
                      </a: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.-matematička              RH                       GLV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723419"/>
                  </a:ext>
                </a:extLst>
              </a:tr>
              <a:tr h="51896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Hrvatski jezik 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3,73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4,41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4,38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8069843"/>
                  </a:ext>
                </a:extLst>
              </a:tr>
              <a:tr h="59551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Engleski jezik 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3,65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4,32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4,14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4,35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20179"/>
                  </a:ext>
                </a:extLst>
              </a:tr>
              <a:tr h="59551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Engleski jezik B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4,82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1301086"/>
                  </a:ext>
                </a:extLst>
              </a:tr>
              <a:tr h="59551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Matematika 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3,54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3,75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3,95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3908018"/>
                  </a:ext>
                </a:extLst>
              </a:tr>
              <a:tr h="498557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r-HR" sz="2000" dirty="0">
                          <a:effectLst/>
                        </a:rPr>
                        <a:t>Matematika B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3,11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3,67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FF0000"/>
                          </a:solidFill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609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8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1089376" y="841068"/>
            <a:ext cx="6965245" cy="1202485"/>
          </a:xfrm>
        </p:spPr>
        <p:txBody>
          <a:bodyPr>
            <a:normAutofit/>
          </a:bodyPr>
          <a:lstStyle/>
          <a:p>
            <a:r>
              <a:rPr lang="hr-HR" sz="3600" dirty="0"/>
              <a:t>UPISI naših učenika 2024. godine</a:t>
            </a:r>
            <a:endParaRPr lang="en-US" sz="36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2771800" y="3043827"/>
            <a:ext cx="4032448" cy="2578224"/>
          </a:xfrm>
        </p:spPr>
        <p:txBody>
          <a:bodyPr>
            <a:noAutofit/>
          </a:bodyPr>
          <a:lstStyle/>
          <a:p>
            <a:r>
              <a:rPr lang="hr-HR" dirty="0">
                <a:latin typeface="+mj-lt"/>
              </a:rPr>
              <a:t>FER 32 učenika</a:t>
            </a:r>
          </a:p>
          <a:p>
            <a:r>
              <a:rPr lang="hr-HR" dirty="0">
                <a:latin typeface="+mj-lt"/>
              </a:rPr>
              <a:t>STROJARSTVO 15 učenika</a:t>
            </a:r>
          </a:p>
          <a:p>
            <a:r>
              <a:rPr lang="hr-HR" dirty="0">
                <a:latin typeface="+mj-lt"/>
              </a:rPr>
              <a:t>PMF 13 učenika</a:t>
            </a:r>
          </a:p>
          <a:p>
            <a:r>
              <a:rPr lang="hr-HR" dirty="0">
                <a:latin typeface="+mj-lt"/>
              </a:rPr>
              <a:t>MEDICINA 15 učenika </a:t>
            </a:r>
          </a:p>
          <a:p>
            <a:r>
              <a:rPr lang="hr-HR" dirty="0">
                <a:latin typeface="+mj-lt"/>
              </a:rPr>
              <a:t>(6 Rijeka, 9 Zagreb)</a:t>
            </a:r>
          </a:p>
          <a:p>
            <a:r>
              <a:rPr lang="hr-HR" dirty="0">
                <a:latin typeface="+mj-lt"/>
              </a:rPr>
              <a:t>FF 28 učenika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F9C083D7-B3F2-4F23-9D76-CEB03E578270}"/>
              </a:ext>
            </a:extLst>
          </p:cNvPr>
          <p:cNvSpPr txBox="1"/>
          <p:nvPr/>
        </p:nvSpPr>
        <p:spPr>
          <a:xfrm>
            <a:off x="3239850" y="2043553"/>
            <a:ext cx="26642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2000" dirty="0">
                <a:latin typeface="+mj-lt"/>
              </a:rPr>
              <a:t>izbor – 151 učenik</a:t>
            </a:r>
          </a:p>
          <a:p>
            <a:pPr marL="342900" indent="-342900">
              <a:buAutoNum type="arabicPeriod"/>
            </a:pPr>
            <a:r>
              <a:rPr lang="hr-HR" sz="2000" dirty="0">
                <a:latin typeface="+mj-lt"/>
              </a:rPr>
              <a:t>izbor – 20 učenika</a:t>
            </a:r>
          </a:p>
        </p:txBody>
      </p:sp>
    </p:spTree>
    <p:extLst>
      <p:ext uri="{BB962C8B-B14F-4D97-AF65-F5344CB8AC3E}">
        <p14:creationId xmlns:p14="http://schemas.microsoft.com/office/powerpoint/2010/main" val="2128972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Quiz 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400</Words>
  <Application>Microsoft Office PowerPoint</Application>
  <PresentationFormat>On-screen Show (4:3)</PresentationFormat>
  <Paragraphs>135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Brush Script MT</vt:lpstr>
      <vt:lpstr>Calibri</vt:lpstr>
      <vt:lpstr>Constantia</vt:lpstr>
      <vt:lpstr>Franklin Gothic Book</vt:lpstr>
      <vt:lpstr>Palatino Linotype</vt:lpstr>
      <vt:lpstr>Rage Italic</vt:lpstr>
      <vt:lpstr>Times New Roman</vt:lpstr>
      <vt:lpstr>Trebuchet MS</vt:lpstr>
      <vt:lpstr>Quiz Show</vt:lpstr>
      <vt:lpstr>Pushpin</vt:lpstr>
      <vt:lpstr>USPJEH NA DRŽAVNOJ MATURI  2023./2024.</vt:lpstr>
      <vt:lpstr>PowerPoint Presentation</vt:lpstr>
      <vt:lpstr>Osnovni podaci za GLV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UPISI naših učenika 2024. godine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2016-03-14T19:51:20Z</dcterms:created>
  <dcterms:modified xsi:type="dcterms:W3CDTF">2025-01-21T09:44:04Z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