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Lst>
  <p:sldIdLst>
    <p:sldId id="279" r:id="rId5"/>
    <p:sldId id="256" r:id="rId6"/>
    <p:sldId id="302" r:id="rId7"/>
    <p:sldId id="280" r:id="rId8"/>
    <p:sldId id="281" r:id="rId9"/>
    <p:sldId id="283" r:id="rId10"/>
    <p:sldId id="287" r:id="rId11"/>
    <p:sldId id="284" r:id="rId12"/>
    <p:sldId id="288" r:id="rId13"/>
    <p:sldId id="286" r:id="rId14"/>
    <p:sldId id="290" r:id="rId15"/>
    <p:sldId id="291" r:id="rId16"/>
    <p:sldId id="293" r:id="rId17"/>
    <p:sldId id="294" r:id="rId18"/>
    <p:sldId id="295" r:id="rId19"/>
    <p:sldId id="296" r:id="rId20"/>
    <p:sldId id="297" r:id="rId21"/>
    <p:sldId id="299" r:id="rId22"/>
    <p:sldId id="301" r:id="rId23"/>
    <p:sldId id="300" r:id="rId24"/>
    <p:sldId id="282" r:id="rId25"/>
    <p:sldId id="285" r:id="rId26"/>
    <p:sldId id="289" r:id="rId27"/>
    <p:sldId id="292" r:id="rId28"/>
    <p:sldId id="298" r:id="rId2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05" autoAdjust="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r-HR" smtClean="0"/>
              <a:t>Uredite stil naslova matrice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748330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232655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9774281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r-HR" smtClean="0"/>
              <a:t>Uredite stil naslova matrice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761040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276206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r-HR" smtClean="0"/>
              <a:t>Uredite stil naslova matrice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4878814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514995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4" name="Content Placeholder 3"/>
          <p:cNvSpPr>
            <a:spLocks noGrp="1"/>
          </p:cNvSpPr>
          <p:nvPr>
            <p:ph sz="half" idx="2"/>
          </p:nvPr>
        </p:nvSpPr>
        <p:spPr>
          <a:xfrm>
            <a:off x="633845" y="2507551"/>
            <a:ext cx="3867150"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6" name="Content Placeholder 5"/>
          <p:cNvSpPr>
            <a:spLocks noGrp="1"/>
          </p:cNvSpPr>
          <p:nvPr>
            <p:ph sz="quarter" idx="4"/>
          </p:nvPr>
        </p:nvSpPr>
        <p:spPr>
          <a:xfrm>
            <a:off x="4629150" y="2507551"/>
            <a:ext cx="3886201"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897E8FEC-D74D-40D5-AF70-3CD5C225B876}" type="datetimeFigureOut">
              <a:rPr lang="hr-HR" smtClean="0"/>
              <a:pPr/>
              <a:t>4.11.2016.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C43963C-59A0-42E1-8500-F4A29C32063F}" type="slidenum">
              <a:rPr lang="hr-HR" smtClean="0"/>
              <a:pPr/>
              <a:t>‹#›</a:t>
            </a:fld>
            <a:endParaRPr lang="hr-HR"/>
          </a:p>
        </p:txBody>
      </p:sp>
      <p:sp>
        <p:nvSpPr>
          <p:cNvPr id="10" name="Title 9"/>
          <p:cNvSpPr>
            <a:spLocks noGrp="1"/>
          </p:cNvSpPr>
          <p:nvPr>
            <p:ph type="title"/>
          </p:nvPr>
        </p:nvSpPr>
        <p:spPr/>
        <p:txBody>
          <a:bodyPr/>
          <a:lstStyle/>
          <a:p>
            <a:r>
              <a:rPr lang="hr-HR" smtClean="0"/>
              <a:t>Uredite stil naslova matrice</a:t>
            </a:r>
            <a:endParaRPr lang="en-US" dirty="0"/>
          </a:p>
        </p:txBody>
      </p:sp>
    </p:spTree>
    <p:extLst>
      <p:ext uri="{BB962C8B-B14F-4D97-AF65-F5344CB8AC3E}">
        <p14:creationId xmlns:p14="http://schemas.microsoft.com/office/powerpoint/2010/main" val="2559020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7E8FEC-D74D-40D5-AF70-3CD5C225B876}" type="datetimeFigureOut">
              <a:rPr lang="hr-HR" smtClean="0"/>
              <a:pPr/>
              <a:t>4.11.2016.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C43963C-59A0-42E1-8500-F4A29C32063F}" type="slidenum">
              <a:rPr lang="hr-HR" smtClean="0"/>
              <a:pPr/>
              <a:t>‹#›</a:t>
            </a:fld>
            <a:endParaRPr lang="hr-HR"/>
          </a:p>
        </p:txBody>
      </p:sp>
      <p:sp>
        <p:nvSpPr>
          <p:cNvPr id="6" name="Title 5"/>
          <p:cNvSpPr>
            <a:spLocks noGrp="1"/>
          </p:cNvSpPr>
          <p:nvPr>
            <p:ph type="title"/>
          </p:nvPr>
        </p:nvSpPr>
        <p:spPr/>
        <p:txBody>
          <a:bodyPr/>
          <a:lstStyle/>
          <a:p>
            <a:r>
              <a:rPr lang="hr-HR" smtClean="0"/>
              <a:t>Uredite stil naslova matrice</a:t>
            </a:r>
            <a:endParaRPr lang="en-US"/>
          </a:p>
        </p:txBody>
      </p:sp>
    </p:spTree>
    <p:extLst>
      <p:ext uri="{BB962C8B-B14F-4D97-AF65-F5344CB8AC3E}">
        <p14:creationId xmlns:p14="http://schemas.microsoft.com/office/powerpoint/2010/main" val="2982057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8FEC-D74D-40D5-AF70-3CD5C225B876}" type="datetimeFigureOut">
              <a:rPr lang="hr-HR" smtClean="0"/>
              <a:pPr/>
              <a:t>4.11.2016.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627444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r-HR" smtClean="0"/>
              <a:t>Uredite stil naslova matrice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8553269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80202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r-HR" smtClean="0"/>
              <a:t>Uredite stil naslova matrice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687162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370627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274452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r-HR" smtClean="0"/>
              <a:t>Uredite stil naslova matrice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4162195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219291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r-HR" smtClean="0"/>
              <a:t>Uredite stil naslova matrice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5346480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807288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4" name="Content Placeholder 3"/>
          <p:cNvSpPr>
            <a:spLocks noGrp="1"/>
          </p:cNvSpPr>
          <p:nvPr>
            <p:ph sz="half" idx="2"/>
          </p:nvPr>
        </p:nvSpPr>
        <p:spPr>
          <a:xfrm>
            <a:off x="633845" y="2507551"/>
            <a:ext cx="3867150"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6" name="Content Placeholder 5"/>
          <p:cNvSpPr>
            <a:spLocks noGrp="1"/>
          </p:cNvSpPr>
          <p:nvPr>
            <p:ph sz="quarter" idx="4"/>
          </p:nvPr>
        </p:nvSpPr>
        <p:spPr>
          <a:xfrm>
            <a:off x="4629150" y="2507551"/>
            <a:ext cx="3886201"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897E8FEC-D74D-40D5-AF70-3CD5C225B876}" type="datetimeFigureOut">
              <a:rPr lang="hr-HR" smtClean="0"/>
              <a:pPr/>
              <a:t>4.11.2016.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C43963C-59A0-42E1-8500-F4A29C32063F}" type="slidenum">
              <a:rPr lang="hr-HR" smtClean="0"/>
              <a:pPr/>
              <a:t>‹#›</a:t>
            </a:fld>
            <a:endParaRPr lang="hr-HR"/>
          </a:p>
        </p:txBody>
      </p:sp>
      <p:sp>
        <p:nvSpPr>
          <p:cNvPr id="10" name="Title 9"/>
          <p:cNvSpPr>
            <a:spLocks noGrp="1"/>
          </p:cNvSpPr>
          <p:nvPr>
            <p:ph type="title"/>
          </p:nvPr>
        </p:nvSpPr>
        <p:spPr/>
        <p:txBody>
          <a:bodyPr/>
          <a:lstStyle/>
          <a:p>
            <a:r>
              <a:rPr lang="hr-HR" smtClean="0"/>
              <a:t>Uredite stil naslova matrice</a:t>
            </a:r>
            <a:endParaRPr lang="en-US" dirty="0"/>
          </a:p>
        </p:txBody>
      </p:sp>
    </p:spTree>
    <p:extLst>
      <p:ext uri="{BB962C8B-B14F-4D97-AF65-F5344CB8AC3E}">
        <p14:creationId xmlns:p14="http://schemas.microsoft.com/office/powerpoint/2010/main" val="1479259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7E8FEC-D74D-40D5-AF70-3CD5C225B876}" type="datetimeFigureOut">
              <a:rPr lang="hr-HR" smtClean="0"/>
              <a:pPr/>
              <a:t>4.11.2016.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C43963C-59A0-42E1-8500-F4A29C32063F}" type="slidenum">
              <a:rPr lang="hr-HR" smtClean="0"/>
              <a:pPr/>
              <a:t>‹#›</a:t>
            </a:fld>
            <a:endParaRPr lang="hr-HR"/>
          </a:p>
        </p:txBody>
      </p:sp>
      <p:sp>
        <p:nvSpPr>
          <p:cNvPr id="6" name="Title 5"/>
          <p:cNvSpPr>
            <a:spLocks noGrp="1"/>
          </p:cNvSpPr>
          <p:nvPr>
            <p:ph type="title"/>
          </p:nvPr>
        </p:nvSpPr>
        <p:spPr/>
        <p:txBody>
          <a:bodyPr/>
          <a:lstStyle/>
          <a:p>
            <a:r>
              <a:rPr lang="hr-HR" smtClean="0"/>
              <a:t>Uredite stil naslova matrice</a:t>
            </a:r>
            <a:endParaRPr lang="en-US"/>
          </a:p>
        </p:txBody>
      </p:sp>
    </p:spTree>
    <p:extLst>
      <p:ext uri="{BB962C8B-B14F-4D97-AF65-F5344CB8AC3E}">
        <p14:creationId xmlns:p14="http://schemas.microsoft.com/office/powerpoint/2010/main" val="2452628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8FEC-D74D-40D5-AF70-3CD5C225B876}" type="datetimeFigureOut">
              <a:rPr lang="hr-HR" smtClean="0"/>
              <a:pPr/>
              <a:t>4.11.2016.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784410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r-HR" smtClean="0"/>
              <a:t>Uredite stil naslova matrice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8347906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r-HR" smtClean="0"/>
              <a:t>Uredite stil naslova matrice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331348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r-HR" smtClean="0"/>
              <a:t>Uredite stil naslova matrice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901176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319567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192735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r-HR" smtClean="0"/>
              <a:t>Uredite stil naslova matrice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797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78985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r-HR" smtClean="0"/>
              <a:t>Uredite stil naslova matrice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7732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072460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822960" y="2582334"/>
            <a:ext cx="3703320" cy="32867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4663440" y="2582334"/>
            <a:ext cx="3703320" cy="32867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897E8FEC-D74D-40D5-AF70-3CD5C225B876}" type="datetimeFigureOut">
              <a:rPr lang="hr-HR" smtClean="0"/>
              <a:pPr/>
              <a:t>4.11.2016.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035566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897E8FEC-D74D-40D5-AF70-3CD5C225B876}" type="datetimeFigureOut">
              <a:rPr lang="hr-HR" smtClean="0"/>
              <a:pPr/>
              <a:t>4.11.2016.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907939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128351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7E8FEC-D74D-40D5-AF70-3CD5C225B876}" type="datetimeFigureOut">
              <a:rPr lang="hr-HR" smtClean="0"/>
              <a:pPr/>
              <a:t>4.11.2016.</a:t>
            </a:fld>
            <a:endParaRPr lang="hr-H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a:p>
        </p:txBody>
      </p:sp>
      <p:sp>
        <p:nvSpPr>
          <p:cNvPr id="9" name="Slide Number Placeholder 8"/>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2106708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r-HR" smtClean="0"/>
              <a:t>Uredite stil naslova matrice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43963C-59A0-42E1-8500-F4A29C32063F}" type="slidenum">
              <a:rPr lang="hr-HR" smtClean="0"/>
              <a:pPr/>
              <a:t>‹#›</a:t>
            </a:fld>
            <a:endParaRPr lang="hr-HR"/>
          </a:p>
        </p:txBody>
      </p:sp>
    </p:spTree>
    <p:extLst>
      <p:ext uri="{BB962C8B-B14F-4D97-AF65-F5344CB8AC3E}">
        <p14:creationId xmlns:p14="http://schemas.microsoft.com/office/powerpoint/2010/main" val="4258437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870302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3129454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97E8FEC-D74D-40D5-AF70-3CD5C225B876}" type="datetimeFigureOut">
              <a:rPr lang="hr-HR" smtClean="0"/>
              <a:pPr/>
              <a:t>4.11.2016.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555208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4" name="Content Placeholder 3"/>
          <p:cNvSpPr>
            <a:spLocks noGrp="1"/>
          </p:cNvSpPr>
          <p:nvPr>
            <p:ph sz="half" idx="2"/>
          </p:nvPr>
        </p:nvSpPr>
        <p:spPr>
          <a:xfrm>
            <a:off x="633845" y="2507551"/>
            <a:ext cx="3867150"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smtClean="0"/>
              <a:t>Uredite stilove teksta matrice</a:t>
            </a:r>
          </a:p>
        </p:txBody>
      </p:sp>
      <p:sp>
        <p:nvSpPr>
          <p:cNvPr id="6" name="Content Placeholder 5"/>
          <p:cNvSpPr>
            <a:spLocks noGrp="1"/>
          </p:cNvSpPr>
          <p:nvPr>
            <p:ph sz="quarter" idx="4"/>
          </p:nvPr>
        </p:nvSpPr>
        <p:spPr>
          <a:xfrm>
            <a:off x="4629150" y="2507551"/>
            <a:ext cx="3886201" cy="36805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Date Placeholder 6"/>
          <p:cNvSpPr>
            <a:spLocks noGrp="1"/>
          </p:cNvSpPr>
          <p:nvPr>
            <p:ph type="dt" sz="half" idx="10"/>
          </p:nvPr>
        </p:nvSpPr>
        <p:spPr/>
        <p:txBody>
          <a:bodyPr/>
          <a:lstStyle/>
          <a:p>
            <a:fld id="{897E8FEC-D74D-40D5-AF70-3CD5C225B876}" type="datetimeFigureOut">
              <a:rPr lang="hr-HR" smtClean="0"/>
              <a:pPr/>
              <a:t>4.11.2016.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C43963C-59A0-42E1-8500-F4A29C32063F}" type="slidenum">
              <a:rPr lang="hr-HR" smtClean="0"/>
              <a:pPr/>
              <a:t>‹#›</a:t>
            </a:fld>
            <a:endParaRPr lang="hr-HR"/>
          </a:p>
        </p:txBody>
      </p:sp>
      <p:sp>
        <p:nvSpPr>
          <p:cNvPr id="10" name="Title 9"/>
          <p:cNvSpPr>
            <a:spLocks noGrp="1"/>
          </p:cNvSpPr>
          <p:nvPr>
            <p:ph type="title"/>
          </p:nvPr>
        </p:nvSpPr>
        <p:spPr/>
        <p:txBody>
          <a:bodyPr/>
          <a:lstStyle/>
          <a:p>
            <a:r>
              <a:rPr lang="hr-HR" smtClean="0"/>
              <a:t>Uredite stil naslova matrice</a:t>
            </a:r>
            <a:endParaRPr lang="en-US" dirty="0"/>
          </a:p>
        </p:txBody>
      </p:sp>
    </p:spTree>
    <p:extLst>
      <p:ext uri="{BB962C8B-B14F-4D97-AF65-F5344CB8AC3E}">
        <p14:creationId xmlns:p14="http://schemas.microsoft.com/office/powerpoint/2010/main" val="130800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7E8FEC-D74D-40D5-AF70-3CD5C225B876}" type="datetimeFigureOut">
              <a:rPr lang="hr-HR" smtClean="0"/>
              <a:pPr/>
              <a:t>4.11.2016.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C43963C-59A0-42E1-8500-F4A29C32063F}" type="slidenum">
              <a:rPr lang="hr-HR" smtClean="0"/>
              <a:pPr/>
              <a:t>‹#›</a:t>
            </a:fld>
            <a:endParaRPr lang="hr-HR"/>
          </a:p>
        </p:txBody>
      </p:sp>
      <p:sp>
        <p:nvSpPr>
          <p:cNvPr id="6" name="Title 5"/>
          <p:cNvSpPr>
            <a:spLocks noGrp="1"/>
          </p:cNvSpPr>
          <p:nvPr>
            <p:ph type="title"/>
          </p:nvPr>
        </p:nvSpPr>
        <p:spPr/>
        <p:txBody>
          <a:bodyPr/>
          <a:lstStyle/>
          <a:p>
            <a:r>
              <a:rPr lang="hr-HR" smtClean="0"/>
              <a:t>Uredite stil naslova matrice</a:t>
            </a:r>
            <a:endParaRPr lang="en-US"/>
          </a:p>
        </p:txBody>
      </p:sp>
    </p:spTree>
    <p:extLst>
      <p:ext uri="{BB962C8B-B14F-4D97-AF65-F5344CB8AC3E}">
        <p14:creationId xmlns:p14="http://schemas.microsoft.com/office/powerpoint/2010/main" val="66502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E8FEC-D74D-40D5-AF70-3CD5C225B876}" type="datetimeFigureOut">
              <a:rPr lang="hr-HR" smtClean="0"/>
              <a:pPr/>
              <a:t>4.11.2016.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1216395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r-HR" smtClean="0"/>
              <a:t>Uredite stil naslova matrice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1361092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r-HR" smtClean="0"/>
              <a:t>Uredite stil naslova matrice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r-HR" smtClean="0"/>
              <a:t>Uredite stilove teksta matrice</a:t>
            </a:r>
          </a:p>
        </p:txBody>
      </p:sp>
      <p:sp>
        <p:nvSpPr>
          <p:cNvPr id="5" name="Date Placeholder 4"/>
          <p:cNvSpPr>
            <a:spLocks noGrp="1"/>
          </p:cNvSpPr>
          <p:nvPr>
            <p:ph type="dt" sz="half" idx="10"/>
          </p:nvPr>
        </p:nvSpPr>
        <p:spPr/>
        <p:txBody>
          <a:bodyPr/>
          <a:lstStyle/>
          <a:p>
            <a:fld id="{897E8FEC-D74D-40D5-AF70-3CD5C225B876}" type="datetimeFigureOut">
              <a:rPr lang="hr-HR" smtClean="0"/>
              <a:pPr/>
              <a:t>4.11.2016.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C43963C-59A0-42E1-8500-F4A29C32063F}" type="slidenum">
              <a:rPr lang="hr-HR" smtClean="0"/>
              <a:pPr/>
              <a:t>‹#›</a:t>
            </a:fld>
            <a:endParaRPr lang="hr-HR"/>
          </a:p>
        </p:txBody>
      </p:sp>
    </p:spTree>
    <p:extLst>
      <p:ext uri="{BB962C8B-B14F-4D97-AF65-F5344CB8AC3E}">
        <p14:creationId xmlns:p14="http://schemas.microsoft.com/office/powerpoint/2010/main" val="640296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97E8FEC-D74D-40D5-AF70-3CD5C225B876}" type="datetimeFigureOut">
              <a:rPr lang="hr-HR" smtClean="0"/>
              <a:pPr/>
              <a:t>4.11.2016.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C43963C-59A0-42E1-8500-F4A29C32063F}" type="slidenum">
              <a:rPr lang="hr-HR" smtClean="0"/>
              <a:pPr/>
              <a:t>‹#›</a:t>
            </a:fld>
            <a:endParaRPr lang="hr-HR"/>
          </a:p>
        </p:txBody>
      </p:sp>
    </p:spTree>
    <p:extLst>
      <p:ext uri="{BB962C8B-B14F-4D97-AF65-F5344CB8AC3E}">
        <p14:creationId xmlns:p14="http://schemas.microsoft.com/office/powerpoint/2010/main" val="39509726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97E8FEC-D74D-40D5-AF70-3CD5C225B876}" type="datetimeFigureOut">
              <a:rPr lang="hr-HR" smtClean="0"/>
              <a:pPr/>
              <a:t>4.11.2016.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C43963C-59A0-42E1-8500-F4A29C32063F}" type="slidenum">
              <a:rPr lang="hr-HR" smtClean="0"/>
              <a:pPr/>
              <a:t>‹#›</a:t>
            </a:fld>
            <a:endParaRPr lang="hr-HR"/>
          </a:p>
        </p:txBody>
      </p:sp>
    </p:spTree>
    <p:extLst>
      <p:ext uri="{BB962C8B-B14F-4D97-AF65-F5344CB8AC3E}">
        <p14:creationId xmlns:p14="http://schemas.microsoft.com/office/powerpoint/2010/main" val="17772562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97E8FEC-D74D-40D5-AF70-3CD5C225B876}" type="datetimeFigureOut">
              <a:rPr lang="hr-HR" smtClean="0"/>
              <a:pPr/>
              <a:t>4.11.2016.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hr-H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C43963C-59A0-42E1-8500-F4A29C32063F}" type="slidenum">
              <a:rPr lang="hr-HR" smtClean="0"/>
              <a:pPr/>
              <a:t>‹#›</a:t>
            </a:fld>
            <a:endParaRPr lang="hr-HR"/>
          </a:p>
        </p:txBody>
      </p:sp>
    </p:spTree>
    <p:extLst>
      <p:ext uri="{BB962C8B-B14F-4D97-AF65-F5344CB8AC3E}">
        <p14:creationId xmlns:p14="http://schemas.microsoft.com/office/powerpoint/2010/main" val="29158060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r-HR" smtClean="0"/>
              <a:t>Uredite stil naslova matrice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97E8FEC-D74D-40D5-AF70-3CD5C225B876}" type="datetimeFigureOut">
              <a:rPr lang="hr-HR" smtClean="0"/>
              <a:pPr/>
              <a:t>4.11.2016.</a:t>
            </a:fld>
            <a:endParaRPr lang="hr-H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C43963C-59A0-42E1-8500-F4A29C32063F}" type="slidenum">
              <a:rPr lang="hr-HR" smtClean="0"/>
              <a:pPr/>
              <a:t>‹#›</a:t>
            </a:fld>
            <a:endParaRPr lang="hr-H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6820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8.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zervirano mjesto slike 1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150" b="4150"/>
          <a:stretch>
            <a:fillRect/>
          </a:stretch>
        </p:blipFill>
        <p:spPr>
          <a:xfrm>
            <a:off x="1691680" y="692696"/>
            <a:ext cx="5535618" cy="3578581"/>
          </a:xfrm>
        </p:spPr>
      </p:pic>
      <p:sp>
        <p:nvSpPr>
          <p:cNvPr id="6" name="Rezervirano mjesto teksta 5"/>
          <p:cNvSpPr>
            <a:spLocks noGrp="1"/>
          </p:cNvSpPr>
          <p:nvPr>
            <p:ph type="body" sz="half" idx="2"/>
          </p:nvPr>
        </p:nvSpPr>
        <p:spPr>
          <a:xfrm>
            <a:off x="3179763" y="10329863"/>
            <a:ext cx="5486400" cy="804862"/>
          </a:xfrm>
        </p:spPr>
        <p:txBody>
          <a:bodyPr/>
          <a:lstStyle/>
          <a:p>
            <a:endParaRPr lang="hr-HR" dirty="0"/>
          </a:p>
        </p:txBody>
      </p:sp>
      <p:sp>
        <p:nvSpPr>
          <p:cNvPr id="8" name="WordArt 2"/>
          <p:cNvSpPr>
            <a:spLocks noChangeArrowheads="1" noChangeShapeType="1" noTextEdit="1"/>
          </p:cNvSpPr>
          <p:nvPr/>
        </p:nvSpPr>
        <p:spPr bwMode="auto">
          <a:xfrm>
            <a:off x="755576" y="4941168"/>
            <a:ext cx="7632849" cy="1584176"/>
          </a:xfrm>
          <a:prstGeom prst="rect">
            <a:avLst/>
          </a:prstGeom>
        </p:spPr>
        <p:txBody>
          <a:bodyPr wrap="none" fromWordArt="1">
            <a:prstTxWarp prst="textDeflate">
              <a:avLst>
                <a:gd name="adj" fmla="val 18750"/>
              </a:avLst>
            </a:prstTxWarp>
          </a:bodyPr>
          <a:lstStyle/>
          <a:p>
            <a:pPr algn="ctr" rtl="0">
              <a:buNone/>
            </a:pPr>
            <a:r>
              <a:rPr lang="hr-HR" sz="3600" kern="10" spc="0" dirty="0" smtClean="0">
                <a:ln w="12700">
                  <a:solidFill>
                    <a:srgbClr val="800000"/>
                  </a:solidFill>
                  <a:round/>
                  <a:headEnd/>
                  <a:tailEnd/>
                </a:ln>
                <a:solidFill>
                  <a:srgbClr val="00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LUCKOVA ŠKOLA</a:t>
            </a:r>
            <a:endParaRPr lang="hr-HR" sz="3600" kern="10" spc="0" dirty="0">
              <a:ln w="12700">
                <a:solidFill>
                  <a:srgbClr val="800000"/>
                </a:solidFill>
                <a:round/>
                <a:headEnd/>
                <a:tailEnd/>
              </a:ln>
              <a:solidFill>
                <a:srgbClr val="00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1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5.</a:t>
            </a:r>
            <a:endParaRPr lang="hr-HR" dirty="0"/>
          </a:p>
        </p:txBody>
      </p:sp>
      <p:sp>
        <p:nvSpPr>
          <p:cNvPr id="3" name="Rezervirano mjesto sadržaja 2"/>
          <p:cNvSpPr>
            <a:spLocks noGrp="1"/>
          </p:cNvSpPr>
          <p:nvPr>
            <p:ph idx="1"/>
          </p:nvPr>
        </p:nvSpPr>
        <p:spPr/>
        <p:txBody>
          <a:bodyPr>
            <a:normAutofit/>
          </a:bodyPr>
          <a:lstStyle/>
          <a:p>
            <a:r>
              <a:rPr lang="hr-HR" sz="4000" dirty="0"/>
              <a:t>Zbroj četiri prirodna broja je 1000. Ako prvom dodamo 4, od drugog oduzmemo 4, treći pomnožimo s 4 i četvrti podijelimo s 4, dobijemo jednake rezultate. Koji su to brojevi? (Državno 2012. 5. </a:t>
            </a:r>
            <a:r>
              <a:rPr lang="hr-HR" sz="4000" dirty="0" smtClean="0"/>
              <a:t>razred)</a:t>
            </a:r>
            <a:endParaRPr lang="hr-HR" sz="4000" dirty="0"/>
          </a:p>
        </p:txBody>
      </p:sp>
    </p:spTree>
    <p:extLst>
      <p:ext uri="{BB962C8B-B14F-4D97-AF65-F5344CB8AC3E}">
        <p14:creationId xmlns:p14="http://schemas.microsoft.com/office/powerpoint/2010/main" val="342301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6.</a:t>
            </a:r>
            <a:endParaRPr lang="hr-HR" dirty="0"/>
          </a:p>
        </p:txBody>
      </p:sp>
      <p:sp>
        <p:nvSpPr>
          <p:cNvPr id="3" name="Rezervirano mjesto sadržaja 2"/>
          <p:cNvSpPr>
            <a:spLocks noGrp="1"/>
          </p:cNvSpPr>
          <p:nvPr>
            <p:ph idx="1"/>
          </p:nvPr>
        </p:nvSpPr>
        <p:spPr/>
        <p:txBody>
          <a:bodyPr>
            <a:normAutofit lnSpcReduction="10000"/>
          </a:bodyPr>
          <a:lstStyle/>
          <a:p>
            <a:r>
              <a:rPr lang="hr-HR" sz="4000" dirty="0"/>
              <a:t>Voćke su zasađene po 20 komada u redu. Da je u voćnjaku zasađeno 3 reda manje i da je u svakom redu po 25 voćki, onda bi u voćnjaku bilo 40 voćki više. Koliko je redova voćki zasađeno? </a:t>
            </a:r>
            <a:endParaRPr lang="hr-HR" sz="4000" dirty="0" smtClean="0"/>
          </a:p>
          <a:p>
            <a:r>
              <a:rPr lang="hr-HR" sz="4000" dirty="0" smtClean="0"/>
              <a:t>(</a:t>
            </a:r>
            <a:r>
              <a:rPr lang="hr-HR" sz="4000" dirty="0"/>
              <a:t>Državno 2012. 6. razred</a:t>
            </a:r>
            <a:r>
              <a:rPr lang="hr-HR" sz="4000" dirty="0" smtClean="0"/>
              <a:t>)</a:t>
            </a:r>
            <a:endParaRPr lang="hr-HR" sz="4000" dirty="0"/>
          </a:p>
        </p:txBody>
      </p:sp>
    </p:spTree>
    <p:extLst>
      <p:ext uri="{BB962C8B-B14F-4D97-AF65-F5344CB8AC3E}">
        <p14:creationId xmlns:p14="http://schemas.microsoft.com/office/powerpoint/2010/main" val="3400779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dirty="0" smtClean="0"/>
              <a:t>RAZLOMCI</a:t>
            </a:r>
            <a:endParaRPr lang="hr-HR" dirty="0"/>
          </a:p>
        </p:txBody>
      </p:sp>
      <p:sp>
        <p:nvSpPr>
          <p:cNvPr id="8" name="Rezervirano mjesto teksta 7"/>
          <p:cNvSpPr>
            <a:spLocks noGrp="1"/>
          </p:cNvSpPr>
          <p:nvPr>
            <p:ph type="body" sz="half" idx="2"/>
          </p:nvPr>
        </p:nvSpPr>
        <p:spPr/>
        <p:txBody>
          <a:bodyPr/>
          <a:lstStyle/>
          <a:p>
            <a:endParaRPr lang="hr-HR"/>
          </a:p>
        </p:txBody>
      </p:sp>
      <p:pic>
        <p:nvPicPr>
          <p:cNvPr id="3" name="Slika 2"/>
          <p:cNvPicPr>
            <a:picLocks noChangeAspect="1"/>
          </p:cNvPicPr>
          <p:nvPr/>
        </p:nvPicPr>
        <p:blipFill rotWithShape="1">
          <a:blip r:embed="rId2">
            <a:extLst>
              <a:ext uri="{28A0092B-C50C-407E-A947-70E740481C1C}">
                <a14:useLocalDpi xmlns:a14="http://schemas.microsoft.com/office/drawing/2010/main" val="0"/>
              </a:ext>
            </a:extLst>
          </a:blip>
          <a:srcRect t="15816" b="24466"/>
          <a:stretch/>
        </p:blipFill>
        <p:spPr>
          <a:xfrm>
            <a:off x="858400" y="908720"/>
            <a:ext cx="7395521" cy="3312368"/>
          </a:xfrm>
          <a:prstGeom prst="rect">
            <a:avLst/>
          </a:prstGeom>
        </p:spPr>
      </p:pic>
    </p:spTree>
    <p:extLst>
      <p:ext uri="{BB962C8B-B14F-4D97-AF65-F5344CB8AC3E}">
        <p14:creationId xmlns:p14="http://schemas.microsoft.com/office/powerpoint/2010/main" val="23067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Zadatak </a:t>
            </a:r>
            <a:r>
              <a:rPr lang="hr-HR" dirty="0"/>
              <a:t>7</a:t>
            </a:r>
            <a:r>
              <a:rPr lang="hr-HR" dirty="0" smtClean="0"/>
              <a:t>.</a:t>
            </a:r>
            <a:endParaRPr lang="hr-HR" dirty="0"/>
          </a:p>
        </p:txBody>
      </p:sp>
      <mc:AlternateContent xmlns:mc="http://schemas.openxmlformats.org/markup-compatibility/2006" xmlns:a14="http://schemas.microsoft.com/office/drawing/2010/main">
        <mc:Choice Requires="a14">
          <p:sp>
            <p:nvSpPr>
              <p:cNvPr id="6" name="Rezervirano mjesto sadržaja 5"/>
              <p:cNvSpPr>
                <a:spLocks noGrp="1"/>
              </p:cNvSpPr>
              <p:nvPr>
                <p:ph idx="1"/>
              </p:nvPr>
            </p:nvSpPr>
            <p:spPr/>
            <p:txBody>
              <a:bodyPr>
                <a:noAutofit/>
              </a:bodyPr>
              <a:lstStyle/>
              <a:p>
                <a:pPr lvl="0"/>
                <a:r>
                  <a:rPr lang="hr-HR" sz="3200" dirty="0"/>
                  <a:t>Prvi je dan obitelj zečeva pojela </a:t>
                </a:r>
                <a14:m>
                  <m:oMath xmlns:m="http://schemas.openxmlformats.org/officeDocument/2006/math">
                    <m:f>
                      <m:fPr>
                        <m:ctrlPr>
                          <a:rPr lang="hr-HR" sz="3200" i="1">
                            <a:latin typeface="Cambria Math" panose="02040503050406030204" pitchFamily="18" charset="0"/>
                          </a:rPr>
                        </m:ctrlPr>
                      </m:fPr>
                      <m:num>
                        <m:r>
                          <a:rPr lang="hr-HR" sz="3200" i="1">
                            <a:latin typeface="Cambria Math" panose="02040503050406030204" pitchFamily="18" charset="0"/>
                          </a:rPr>
                          <m:t>1</m:t>
                        </m:r>
                      </m:num>
                      <m:den>
                        <m:r>
                          <a:rPr lang="hr-HR" sz="3200" i="1">
                            <a:latin typeface="Cambria Math" panose="02040503050406030204" pitchFamily="18" charset="0"/>
                          </a:rPr>
                          <m:t>6</m:t>
                        </m:r>
                      </m:den>
                    </m:f>
                  </m:oMath>
                </a14:m>
                <a:r>
                  <a:rPr lang="hr-HR" sz="3200" dirty="0"/>
                  <a:t> uroda kupusa na nekoj njivi. Drugi su dan pojeli </a:t>
                </a:r>
                <a14:m>
                  <m:oMath xmlns:m="http://schemas.openxmlformats.org/officeDocument/2006/math">
                    <m:f>
                      <m:fPr>
                        <m:ctrlPr>
                          <a:rPr lang="hr-HR" sz="3200" i="1">
                            <a:latin typeface="Cambria Math" panose="02040503050406030204" pitchFamily="18" charset="0"/>
                          </a:rPr>
                        </m:ctrlPr>
                      </m:fPr>
                      <m:num>
                        <m:r>
                          <a:rPr lang="hr-HR" sz="3200" i="1">
                            <a:latin typeface="Cambria Math" panose="02040503050406030204" pitchFamily="18" charset="0"/>
                          </a:rPr>
                          <m:t>1</m:t>
                        </m:r>
                      </m:num>
                      <m:den>
                        <m:r>
                          <a:rPr lang="hr-HR" sz="3200" i="1">
                            <a:latin typeface="Cambria Math" panose="02040503050406030204" pitchFamily="18" charset="0"/>
                          </a:rPr>
                          <m:t>5</m:t>
                        </m:r>
                      </m:den>
                    </m:f>
                  </m:oMath>
                </a14:m>
                <a:r>
                  <a:rPr lang="hr-HR" sz="3200" dirty="0"/>
                  <a:t>  preostalog kupusa, treći dan </a:t>
                </a:r>
                <a14:m>
                  <m:oMath xmlns:m="http://schemas.openxmlformats.org/officeDocument/2006/math">
                    <m:f>
                      <m:fPr>
                        <m:ctrlPr>
                          <a:rPr lang="hr-HR" sz="3200" i="1">
                            <a:latin typeface="Cambria Math" panose="02040503050406030204" pitchFamily="18" charset="0"/>
                          </a:rPr>
                        </m:ctrlPr>
                      </m:fPr>
                      <m:num>
                        <m:r>
                          <a:rPr lang="hr-HR" sz="3200" i="1">
                            <a:latin typeface="Cambria Math" panose="02040503050406030204" pitchFamily="18" charset="0"/>
                          </a:rPr>
                          <m:t>1</m:t>
                        </m:r>
                      </m:num>
                      <m:den>
                        <m:r>
                          <a:rPr lang="hr-HR" sz="3200" i="1">
                            <a:latin typeface="Cambria Math" panose="02040503050406030204" pitchFamily="18" charset="0"/>
                          </a:rPr>
                          <m:t>4</m:t>
                        </m:r>
                      </m:den>
                    </m:f>
                  </m:oMath>
                </a14:m>
                <a:r>
                  <a:rPr lang="hr-HR" sz="3200" dirty="0"/>
                  <a:t>  ostatka, četvrti su dan pojeli </a:t>
                </a:r>
                <a14:m>
                  <m:oMath xmlns:m="http://schemas.openxmlformats.org/officeDocument/2006/math">
                    <m:f>
                      <m:fPr>
                        <m:ctrlPr>
                          <a:rPr lang="hr-HR" sz="3200" i="1">
                            <a:latin typeface="Cambria Math" panose="02040503050406030204" pitchFamily="18" charset="0"/>
                          </a:rPr>
                        </m:ctrlPr>
                      </m:fPr>
                      <m:num>
                        <m:r>
                          <a:rPr lang="hr-HR" sz="3200" i="1">
                            <a:latin typeface="Cambria Math" panose="02040503050406030204" pitchFamily="18" charset="0"/>
                          </a:rPr>
                          <m:t>1</m:t>
                        </m:r>
                      </m:num>
                      <m:den>
                        <m:r>
                          <a:rPr lang="hr-HR" sz="3200" i="1">
                            <a:latin typeface="Cambria Math" panose="02040503050406030204" pitchFamily="18" charset="0"/>
                          </a:rPr>
                          <m:t>3</m:t>
                        </m:r>
                      </m:den>
                    </m:f>
                  </m:oMath>
                </a14:m>
                <a:r>
                  <a:rPr lang="hr-HR" sz="3200" dirty="0"/>
                  <a:t>  ostatka, a peti je dan pojedena </a:t>
                </a:r>
                <a14:m>
                  <m:oMath xmlns:m="http://schemas.openxmlformats.org/officeDocument/2006/math">
                    <m:f>
                      <m:fPr>
                        <m:ctrlPr>
                          <a:rPr lang="hr-HR" sz="3200" i="1">
                            <a:latin typeface="Cambria Math" panose="02040503050406030204" pitchFamily="18" charset="0"/>
                          </a:rPr>
                        </m:ctrlPr>
                      </m:fPr>
                      <m:num>
                        <m:r>
                          <a:rPr lang="hr-HR" sz="3200" i="1">
                            <a:latin typeface="Cambria Math" panose="02040503050406030204" pitchFamily="18" charset="0"/>
                          </a:rPr>
                          <m:t>1</m:t>
                        </m:r>
                      </m:num>
                      <m:den>
                        <m:r>
                          <a:rPr lang="hr-HR" sz="3200" i="1">
                            <a:latin typeface="Cambria Math" panose="02040503050406030204" pitchFamily="18" charset="0"/>
                          </a:rPr>
                          <m:t>2</m:t>
                        </m:r>
                      </m:den>
                    </m:f>
                  </m:oMath>
                </a14:m>
                <a:r>
                  <a:rPr lang="hr-HR" sz="3200" dirty="0"/>
                  <a:t>  ostatka kupusa. Koliki dio uroda </a:t>
                </a:r>
                <a:r>
                  <a:rPr lang="hr-HR" sz="3200" dirty="0" smtClean="0"/>
                  <a:t>kupusa </a:t>
                </a:r>
                <a:r>
                  <a:rPr lang="hr-HR" sz="3200" dirty="0"/>
                  <a:t>na toj njivi nije pojeden? </a:t>
                </a:r>
                <a:endParaRPr lang="hr-HR" sz="3200" dirty="0" smtClean="0"/>
              </a:p>
              <a:p>
                <a:pPr lvl="0"/>
                <a:r>
                  <a:rPr lang="hr-HR" sz="3200" dirty="0" smtClean="0"/>
                  <a:t>(Općinsko </a:t>
                </a:r>
                <a:r>
                  <a:rPr lang="hr-HR" sz="3200" dirty="0"/>
                  <a:t>2011. </a:t>
                </a:r>
                <a:r>
                  <a:rPr lang="hr-HR" sz="3200" dirty="0" smtClean="0"/>
                  <a:t>6.razred)</a:t>
                </a:r>
                <a:endParaRPr lang="hr-HR" sz="3200" dirty="0"/>
              </a:p>
            </p:txBody>
          </p:sp>
        </mc:Choice>
        <mc:Fallback xmlns="">
          <p:sp>
            <p:nvSpPr>
              <p:cNvPr id="6" name="Rezervirano mjesto sadržaja 5"/>
              <p:cNvSpPr>
                <a:spLocks noGrp="1" noRot="1" noChangeAspect="1" noMove="1" noResize="1" noEditPoints="1" noAdjustHandles="1" noChangeArrowheads="1" noChangeShapeType="1" noTextEdit="1"/>
              </p:cNvSpPr>
              <p:nvPr>
                <p:ph idx="1"/>
              </p:nvPr>
            </p:nvSpPr>
            <p:spPr>
              <a:blipFill rotWithShape="0">
                <a:blip r:embed="rId2"/>
                <a:stretch>
                  <a:fillRect l="-2019" t="-303" r="-1292" b="-12273"/>
                </a:stretch>
              </a:blipFill>
            </p:spPr>
            <p:txBody>
              <a:bodyPr/>
              <a:lstStyle/>
              <a:p>
                <a:r>
                  <a:rPr lang="hr-HR">
                    <a:noFill/>
                  </a:rPr>
                  <a:t> </a:t>
                </a:r>
              </a:p>
            </p:txBody>
          </p:sp>
        </mc:Fallback>
      </mc:AlternateContent>
    </p:spTree>
    <p:extLst>
      <p:ext uri="{BB962C8B-B14F-4D97-AF65-F5344CB8AC3E}">
        <p14:creationId xmlns:p14="http://schemas.microsoft.com/office/powerpoint/2010/main" val="3747471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a:t>8</a:t>
            </a:r>
            <a:r>
              <a:rPr lang="hr-HR" dirty="0" smtClean="0"/>
              <a:t>.</a:t>
            </a:r>
            <a:endParaRPr lang="hr-HR" dirty="0"/>
          </a:p>
        </p:txBody>
      </p:sp>
      <mc:AlternateContent xmlns:mc="http://schemas.openxmlformats.org/markup-compatibility/2006" xmlns:a14="http://schemas.microsoft.com/office/drawing/2010/main">
        <mc:Choice Requires="a14">
          <p:sp>
            <p:nvSpPr>
              <p:cNvPr id="3" name="Rezervirano mjesto sadržaja 2"/>
              <p:cNvSpPr>
                <a:spLocks noGrp="1"/>
              </p:cNvSpPr>
              <p:nvPr>
                <p:ph idx="1"/>
              </p:nvPr>
            </p:nvSpPr>
            <p:spPr/>
            <p:txBody>
              <a:bodyPr>
                <a:noAutofit/>
              </a:bodyPr>
              <a:lstStyle/>
              <a:p>
                <a:r>
                  <a:rPr lang="hr-HR" sz="2400" dirty="0"/>
                  <a:t>Učenici Josip, Ivan i Marko posjetili su tvornicu olovaka. Na kraju posjete domaćini su donijeli kutiju olovaka i rekli da svaki od učenika uzme iz nje kao poklon olovaka koliko želi. Prvo je Josip uzeo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3</m:t>
                        </m:r>
                      </m:den>
                    </m:f>
                  </m:oMath>
                </a14:m>
                <a:r>
                  <a:rPr lang="hr-HR" sz="2400" dirty="0"/>
                  <a:t>  olovaka iz kutije, ali se predomislio i 4 je olovke </a:t>
                </a:r>
                <a:r>
                  <a:rPr lang="hr-HR" sz="2400" dirty="0" smtClean="0"/>
                  <a:t>vratio </a:t>
                </a:r>
                <a:r>
                  <a:rPr lang="hr-HR" sz="2400" dirty="0"/>
                  <a:t>natrag u nju. Nakon njega Ivan je iz kutije uzeo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4</m:t>
                        </m:r>
                      </m:den>
                    </m:f>
                  </m:oMath>
                </a14:m>
                <a:r>
                  <a:rPr lang="hr-HR" sz="2400" dirty="0"/>
                  <a:t>   preostalih olovaka, no i on je 3 olovke </a:t>
                </a:r>
                <a:r>
                  <a:rPr lang="hr-HR" sz="2400" dirty="0" smtClean="0"/>
                  <a:t>vratio </a:t>
                </a:r>
                <a:r>
                  <a:rPr lang="hr-HR" sz="2400" dirty="0"/>
                  <a:t>natrag. Zadnji je Marko uzeo </a:t>
                </a:r>
                <a14:m>
                  <m:oMath xmlns:m="http://schemas.openxmlformats.org/officeDocument/2006/math">
                    <m:f>
                      <m:fPr>
                        <m:ctrlPr>
                          <a:rPr lang="hr-HR" sz="2400" i="1">
                            <a:latin typeface="Cambria Math" panose="02040503050406030204" pitchFamily="18" charset="0"/>
                          </a:rPr>
                        </m:ctrlPr>
                      </m:fPr>
                      <m:num>
                        <m:r>
                          <a:rPr lang="hr-HR" sz="2400" i="1">
                            <a:latin typeface="Cambria Math" panose="02040503050406030204" pitchFamily="18" charset="0"/>
                          </a:rPr>
                          <m:t>1</m:t>
                        </m:r>
                      </m:num>
                      <m:den>
                        <m:r>
                          <a:rPr lang="hr-HR" sz="2400" i="1">
                            <a:latin typeface="Cambria Math" panose="02040503050406030204" pitchFamily="18" charset="0"/>
                          </a:rPr>
                          <m:t>2</m:t>
                        </m:r>
                      </m:den>
                    </m:f>
                  </m:oMath>
                </a14:m>
                <a:r>
                  <a:rPr lang="hr-HR" sz="2400" dirty="0"/>
                  <a:t>  preostalih olovaka iz kutije, ali je i on vratio natrag 2 olovke. Na kraju je u kutiji ostalo 17 olovaka. Koliko je olovaka u kutiji bilo na početku</a:t>
                </a:r>
                <a:r>
                  <a:rPr lang="hr-HR" sz="2400" dirty="0" smtClean="0"/>
                  <a:t>?</a:t>
                </a:r>
              </a:p>
              <a:p>
                <a:r>
                  <a:rPr lang="hr-HR" sz="2400" dirty="0" smtClean="0"/>
                  <a:t>(</a:t>
                </a:r>
                <a:r>
                  <a:rPr lang="hr-HR" sz="2400" dirty="0"/>
                  <a:t>Županijsko 2002. 6.razred</a:t>
                </a:r>
                <a:r>
                  <a:rPr lang="hr-HR" sz="2400" dirty="0" smtClean="0"/>
                  <a:t>)</a:t>
                </a:r>
                <a:endParaRPr lang="hr-HR" sz="2400" dirty="0"/>
              </a:p>
            </p:txBody>
          </p:sp>
        </mc:Choice>
        <mc:Fallback xmlns="">
          <p:sp>
            <p:nvSpPr>
              <p:cNvPr id="3" name="Rezervirano mjesto sadržaja 2"/>
              <p:cNvSpPr>
                <a:spLocks noGrp="1" noRot="1" noChangeAspect="1" noMove="1" noResize="1" noEditPoints="1" noAdjustHandles="1" noChangeArrowheads="1" noChangeShapeType="1" noTextEdit="1"/>
              </p:cNvSpPr>
              <p:nvPr>
                <p:ph idx="1"/>
              </p:nvPr>
            </p:nvSpPr>
            <p:spPr>
              <a:blipFill rotWithShape="0">
                <a:blip r:embed="rId2"/>
                <a:stretch>
                  <a:fillRect l="-1212" t="-2121" r="-3150" b="-2121"/>
                </a:stretch>
              </a:blipFill>
            </p:spPr>
            <p:txBody>
              <a:bodyPr/>
              <a:lstStyle/>
              <a:p>
                <a:r>
                  <a:rPr lang="hr-HR">
                    <a:noFill/>
                  </a:rPr>
                  <a:t> </a:t>
                </a:r>
              </a:p>
            </p:txBody>
          </p:sp>
        </mc:Fallback>
      </mc:AlternateContent>
    </p:spTree>
    <p:extLst>
      <p:ext uri="{BB962C8B-B14F-4D97-AF65-F5344CB8AC3E}">
        <p14:creationId xmlns:p14="http://schemas.microsoft.com/office/powerpoint/2010/main" val="918322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t>
            </a:r>
            <a:r>
              <a:rPr lang="hr-HR" dirty="0" smtClean="0"/>
              <a:t>adatak 9.</a:t>
            </a:r>
            <a:endParaRPr lang="hr-HR" dirty="0"/>
          </a:p>
        </p:txBody>
      </p:sp>
      <mc:AlternateContent xmlns:mc="http://schemas.openxmlformats.org/markup-compatibility/2006" xmlns:a14="http://schemas.microsoft.com/office/drawing/2010/main">
        <mc:Choice Requires="a14">
          <p:sp>
            <p:nvSpPr>
              <p:cNvPr id="3" name="Rezervirano mjesto sadržaja 2"/>
              <p:cNvSpPr>
                <a:spLocks noGrp="1"/>
              </p:cNvSpPr>
              <p:nvPr>
                <p:ph idx="1"/>
              </p:nvPr>
            </p:nvSpPr>
            <p:spPr/>
            <p:txBody>
              <a:bodyPr>
                <a:normAutofit lnSpcReduction="10000"/>
              </a:bodyPr>
              <a:lstStyle/>
              <a:p>
                <a:r>
                  <a:rPr lang="hr-HR" sz="2800" dirty="0"/>
                  <a:t>Voćar je na tržnicu donio 258 kg jabuka od kojih je jedan dio prodao taj dan. Da je prodao još 15 kg jabuka, ostala bi mu šestina ukupne količine jabuka. </a:t>
                </a:r>
                <a14:m>
                  <m:oMath xmlns:m="http://schemas.openxmlformats.org/officeDocument/2006/math">
                    <m:f>
                      <m:fPr>
                        <m:ctrlPr>
                          <a:rPr lang="hr-HR" sz="2800" i="1">
                            <a:latin typeface="Cambria Math" panose="02040503050406030204" pitchFamily="18" charset="0"/>
                          </a:rPr>
                        </m:ctrlPr>
                      </m:fPr>
                      <m:num>
                        <m:r>
                          <a:rPr lang="hr-HR" sz="2800" i="1">
                            <a:latin typeface="Cambria Math" panose="02040503050406030204" pitchFamily="18" charset="0"/>
                          </a:rPr>
                          <m:t>3</m:t>
                        </m:r>
                      </m:num>
                      <m:den>
                        <m:r>
                          <a:rPr lang="hr-HR" sz="2800" i="1">
                            <a:latin typeface="Cambria Math" panose="02040503050406030204" pitchFamily="18" charset="0"/>
                          </a:rPr>
                          <m:t>8</m:t>
                        </m:r>
                      </m:den>
                    </m:f>
                  </m:oMath>
                </a14:m>
                <a:r>
                  <a:rPr lang="hr-HR" sz="2800" dirty="0"/>
                  <a:t>  prodanih jabuka i još 5 kg prodao je prijepodne po cijeni od 3.50 kn po kilogramu. Poslijepodne je povisio cijenu i za jabuke prodane poslijepodne dobio je 1</a:t>
                </a:r>
                <a14:m>
                  <m:oMath xmlns:m="http://schemas.openxmlformats.org/officeDocument/2006/math">
                    <m:f>
                      <m:fPr>
                        <m:ctrlPr>
                          <a:rPr lang="hr-HR" sz="2800" i="1">
                            <a:latin typeface="Cambria Math" panose="02040503050406030204" pitchFamily="18" charset="0"/>
                          </a:rPr>
                        </m:ctrlPr>
                      </m:fPr>
                      <m:num>
                        <m:r>
                          <a:rPr lang="hr-HR" sz="2800" i="1">
                            <a:latin typeface="Cambria Math" panose="02040503050406030204" pitchFamily="18" charset="0"/>
                          </a:rPr>
                          <m:t>5</m:t>
                        </m:r>
                      </m:num>
                      <m:den>
                        <m:r>
                          <a:rPr lang="hr-HR" sz="2800" i="1">
                            <a:latin typeface="Cambria Math" panose="02040503050406030204" pitchFamily="18" charset="0"/>
                          </a:rPr>
                          <m:t>7</m:t>
                        </m:r>
                      </m:den>
                    </m:f>
                  </m:oMath>
                </a14:m>
                <a:r>
                  <a:rPr lang="hr-HR" sz="2800" dirty="0"/>
                  <a:t> puta više nego za jabuke prodane prijepodne. Po kojoj cijeni je voćar prodavao jabuke poslijepodne</a:t>
                </a:r>
                <a:r>
                  <a:rPr lang="hr-HR" sz="2800" dirty="0" smtClean="0"/>
                  <a:t>?</a:t>
                </a:r>
              </a:p>
              <a:p>
                <a:r>
                  <a:rPr lang="hr-HR" sz="2800" dirty="0" smtClean="0"/>
                  <a:t>(Državno </a:t>
                </a:r>
                <a:r>
                  <a:rPr lang="hr-HR" sz="2800" dirty="0"/>
                  <a:t>2011. 6.razred)</a:t>
                </a:r>
              </a:p>
              <a:p>
                <a:endParaRPr lang="hr-HR" dirty="0"/>
              </a:p>
            </p:txBody>
          </p:sp>
        </mc:Choice>
        <mc:Fallback xmlns="">
          <p:sp>
            <p:nvSpPr>
              <p:cNvPr id="3" name="Rezervirano mjesto sadržaja 2"/>
              <p:cNvSpPr>
                <a:spLocks noGrp="1" noRot="1" noChangeAspect="1" noMove="1" noResize="1" noEditPoints="1" noAdjustHandles="1" noChangeArrowheads="1" noChangeShapeType="1" noTextEdit="1"/>
              </p:cNvSpPr>
              <p:nvPr>
                <p:ph idx="1"/>
              </p:nvPr>
            </p:nvSpPr>
            <p:spPr>
              <a:blipFill rotWithShape="0">
                <a:blip r:embed="rId2"/>
                <a:stretch>
                  <a:fillRect l="-1616" t="-3485" r="-3716" b="-3788"/>
                </a:stretch>
              </a:blipFill>
            </p:spPr>
            <p:txBody>
              <a:bodyPr/>
              <a:lstStyle/>
              <a:p>
                <a:r>
                  <a:rPr lang="hr-HR">
                    <a:noFill/>
                  </a:rPr>
                  <a:t> </a:t>
                </a:r>
              </a:p>
            </p:txBody>
          </p:sp>
        </mc:Fallback>
      </mc:AlternateContent>
    </p:spTree>
    <p:extLst>
      <p:ext uri="{BB962C8B-B14F-4D97-AF65-F5344CB8AC3E}">
        <p14:creationId xmlns:p14="http://schemas.microsoft.com/office/powerpoint/2010/main" val="3113991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dirty="0" smtClean="0"/>
              <a:t>ZAJEDNIČKI RAD</a:t>
            </a:r>
            <a:endParaRPr lang="hr-HR" dirty="0"/>
          </a:p>
        </p:txBody>
      </p:sp>
      <p:sp>
        <p:nvSpPr>
          <p:cNvPr id="8" name="Rezervirano mjesto teksta 7"/>
          <p:cNvSpPr>
            <a:spLocks noGrp="1"/>
          </p:cNvSpPr>
          <p:nvPr>
            <p:ph type="body" sz="half" idx="2"/>
          </p:nvPr>
        </p:nvSpPr>
        <p:spPr/>
        <p:txBody>
          <a:bodyPr/>
          <a:lstStyle/>
          <a:p>
            <a:endParaRPr lang="hr-HR"/>
          </a:p>
        </p:txBody>
      </p:sp>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88640"/>
            <a:ext cx="6046162" cy="4646426"/>
          </a:xfrm>
          <a:prstGeom prst="rect">
            <a:avLst/>
          </a:prstGeom>
        </p:spPr>
      </p:pic>
    </p:spTree>
    <p:extLst>
      <p:ext uri="{BB962C8B-B14F-4D97-AF65-F5344CB8AC3E}">
        <p14:creationId xmlns:p14="http://schemas.microsoft.com/office/powerpoint/2010/main" val="2504136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Zadataka </a:t>
            </a:r>
            <a:r>
              <a:rPr lang="hr-HR" dirty="0" smtClean="0"/>
              <a:t>10.</a:t>
            </a:r>
            <a:endParaRPr lang="hr-HR" dirty="0"/>
          </a:p>
        </p:txBody>
      </p:sp>
      <p:sp>
        <p:nvSpPr>
          <p:cNvPr id="6" name="Rezervirano mjesto sadržaja 5"/>
          <p:cNvSpPr>
            <a:spLocks noGrp="1"/>
          </p:cNvSpPr>
          <p:nvPr>
            <p:ph idx="1"/>
          </p:nvPr>
        </p:nvSpPr>
        <p:spPr/>
        <p:txBody>
          <a:bodyPr/>
          <a:lstStyle/>
          <a:p>
            <a:r>
              <a:rPr lang="hr-HR" sz="4000" dirty="0"/>
              <a:t>Jedna cijev može napuniti bazen za 5 sati, a druga cijev za 3 sata. Za koliko bi vremena (sati, minuta i sekundi) bazen napunile obje cijevi ako bazen pune zajedno? </a:t>
            </a:r>
            <a:endParaRPr lang="hr-HR" sz="4000" dirty="0" smtClean="0"/>
          </a:p>
          <a:p>
            <a:r>
              <a:rPr lang="hr-HR" sz="4000" dirty="0" smtClean="0"/>
              <a:t>(Općinsko </a:t>
            </a:r>
            <a:r>
              <a:rPr lang="hr-HR" sz="4000" dirty="0"/>
              <a:t>2012. 6. </a:t>
            </a:r>
            <a:r>
              <a:rPr lang="hr-HR" sz="4000" dirty="0" err="1"/>
              <a:t>raz</a:t>
            </a:r>
            <a:r>
              <a:rPr lang="hr-HR" sz="4000" dirty="0"/>
              <a:t>)</a:t>
            </a:r>
          </a:p>
          <a:p>
            <a:endParaRPr lang="hr-HR" dirty="0"/>
          </a:p>
        </p:txBody>
      </p:sp>
    </p:spTree>
    <p:extLst>
      <p:ext uri="{BB962C8B-B14F-4D97-AF65-F5344CB8AC3E}">
        <p14:creationId xmlns:p14="http://schemas.microsoft.com/office/powerpoint/2010/main" val="214074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11.</a:t>
            </a:r>
            <a:endParaRPr lang="hr-HR" dirty="0"/>
          </a:p>
        </p:txBody>
      </p:sp>
      <p:sp>
        <p:nvSpPr>
          <p:cNvPr id="3" name="Rezervirano mjesto sadržaja 2"/>
          <p:cNvSpPr>
            <a:spLocks noGrp="1"/>
          </p:cNvSpPr>
          <p:nvPr>
            <p:ph idx="1"/>
          </p:nvPr>
        </p:nvSpPr>
        <p:spPr/>
        <p:txBody>
          <a:bodyPr>
            <a:normAutofit fontScale="92500" lnSpcReduction="20000"/>
          </a:bodyPr>
          <a:lstStyle/>
          <a:p>
            <a:r>
              <a:rPr lang="hr-HR" sz="4000" dirty="0"/>
              <a:t>Dva radnika postavljaju parkete. Kada bi radio sam, prvi radnik bi posao završio za 4 dana. Zajedno bi posao završili za 3 dana. Međutim, nakon što su dva dana radili zajedno, prvi se radnik razbolio pa je drugi posao završio sam. Koliko dana je trajalo postavljanje parketa? </a:t>
            </a:r>
            <a:endParaRPr lang="hr-HR" sz="4000" dirty="0" smtClean="0"/>
          </a:p>
          <a:p>
            <a:r>
              <a:rPr lang="hr-HR" sz="4000" dirty="0" smtClean="0"/>
              <a:t>(Županijsko </a:t>
            </a:r>
            <a:r>
              <a:rPr lang="hr-HR" sz="4000" dirty="0"/>
              <a:t>2014. 6. razred)</a:t>
            </a:r>
          </a:p>
          <a:p>
            <a:endParaRPr lang="hr-HR" dirty="0"/>
          </a:p>
        </p:txBody>
      </p:sp>
    </p:spTree>
    <p:extLst>
      <p:ext uri="{BB962C8B-B14F-4D97-AF65-F5344CB8AC3E}">
        <p14:creationId xmlns:p14="http://schemas.microsoft.com/office/powerpoint/2010/main" val="4274510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12.</a:t>
            </a:r>
            <a:endParaRPr lang="hr-HR" dirty="0"/>
          </a:p>
        </p:txBody>
      </p:sp>
      <p:sp>
        <p:nvSpPr>
          <p:cNvPr id="3" name="Rezervirano mjesto sadržaja 2"/>
          <p:cNvSpPr>
            <a:spLocks noGrp="1"/>
          </p:cNvSpPr>
          <p:nvPr>
            <p:ph idx="1"/>
          </p:nvPr>
        </p:nvSpPr>
        <p:spPr/>
        <p:txBody>
          <a:bodyPr/>
          <a:lstStyle/>
          <a:p>
            <a:r>
              <a:rPr lang="hr-HR" sz="3600" dirty="0"/>
              <a:t>Bojenje zidova u novoj zgradi 10 bi radnika završilo za 15 dana. Međutim, na početku je bilo samo 6 radnika, a nakon 5 dana došla su još dva radnika te poslije još 3 dana još 4 radnika. Za koliko je dana posao napokon završen? </a:t>
            </a:r>
            <a:endParaRPr lang="hr-HR" sz="3600" dirty="0" smtClean="0"/>
          </a:p>
          <a:p>
            <a:r>
              <a:rPr lang="hr-HR" sz="3600" dirty="0" smtClean="0"/>
              <a:t>(</a:t>
            </a:r>
            <a:r>
              <a:rPr lang="hr-HR" sz="3600" dirty="0"/>
              <a:t>Županijsko 2014. 7. razred)</a:t>
            </a:r>
          </a:p>
          <a:p>
            <a:endParaRPr lang="hr-HR" dirty="0"/>
          </a:p>
        </p:txBody>
      </p:sp>
    </p:spTree>
    <p:extLst>
      <p:ext uri="{BB962C8B-B14F-4D97-AF65-F5344CB8AC3E}">
        <p14:creationId xmlns:p14="http://schemas.microsoft.com/office/powerpoint/2010/main" val="20672873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dirty="0" smtClean="0"/>
              <a:t/>
            </a:r>
            <a:br>
              <a:rPr lang="hr-HR" dirty="0" smtClean="0"/>
            </a:br>
            <a:r>
              <a:rPr lang="hr-HR" dirty="0" smtClean="0"/>
              <a:t>PROBLEMSKI ZADACI</a:t>
            </a:r>
            <a:endParaRPr lang="hr-HR" dirty="0"/>
          </a:p>
        </p:txBody>
      </p:sp>
      <p:sp>
        <p:nvSpPr>
          <p:cNvPr id="3" name="Podnaslov 2"/>
          <p:cNvSpPr>
            <a:spLocks noGrp="1"/>
          </p:cNvSpPr>
          <p:nvPr>
            <p:ph type="subTitle" idx="1"/>
          </p:nvPr>
        </p:nvSpPr>
        <p:spPr/>
        <p:txBody>
          <a:bodyPr>
            <a:normAutofit fontScale="55000" lnSpcReduction="20000"/>
          </a:bodyPr>
          <a:lstStyle/>
          <a:p>
            <a:endParaRPr lang="hr-HR" sz="3600" dirty="0" smtClean="0"/>
          </a:p>
          <a:p>
            <a:pPr>
              <a:buFont typeface="Courier New" panose="02070309020205020404" pitchFamily="49" charset="0"/>
              <a:buChar char="o"/>
            </a:pPr>
            <a:r>
              <a:rPr lang="hr-HR" sz="3600" dirty="0"/>
              <a:t> </a:t>
            </a:r>
            <a:r>
              <a:rPr lang="hr-HR" sz="3600" b="1" dirty="0" smtClean="0"/>
              <a:t>Lucija </a:t>
            </a:r>
            <a:r>
              <a:rPr lang="hr-HR" sz="3600" b="1" dirty="0" err="1" smtClean="0"/>
              <a:t>Pavlek</a:t>
            </a:r>
            <a:r>
              <a:rPr lang="hr-HR" sz="3600" b="1" dirty="0" smtClean="0"/>
              <a:t> (3.g</a:t>
            </a:r>
            <a:r>
              <a:rPr lang="hr-HR" sz="3600" b="1" dirty="0"/>
              <a:t>) i </a:t>
            </a:r>
            <a:r>
              <a:rPr lang="hr-HR" sz="3600" b="1" dirty="0" smtClean="0"/>
              <a:t>Dunja </a:t>
            </a:r>
            <a:r>
              <a:rPr lang="hr-HR" sz="3600" b="1" dirty="0" err="1" smtClean="0"/>
              <a:t>prelog</a:t>
            </a:r>
            <a:r>
              <a:rPr lang="hr-HR" sz="3600" b="1" dirty="0" smtClean="0"/>
              <a:t>  (3.G)</a:t>
            </a:r>
          </a:p>
          <a:p>
            <a:pPr>
              <a:buFont typeface="Courier New" panose="02070309020205020404" pitchFamily="49" charset="0"/>
              <a:buChar char="o"/>
            </a:pPr>
            <a:r>
              <a:rPr lang="hr-HR" sz="3600" b="1" dirty="0" smtClean="0"/>
              <a:t> mentor </a:t>
            </a:r>
            <a:r>
              <a:rPr lang="hr-HR" sz="3600" b="1" dirty="0"/>
              <a:t>Maja </a:t>
            </a:r>
            <a:r>
              <a:rPr lang="hr-HR" sz="3600" b="1" dirty="0" err="1"/>
              <a:t>Zelčić</a:t>
            </a:r>
            <a:r>
              <a:rPr lang="hr-HR" sz="3600" b="1" dirty="0"/>
              <a:t>, prof.</a:t>
            </a:r>
            <a:endParaRPr lang="hr-HR" sz="36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endParaRPr lang="hr-HR"/>
          </a:p>
        </p:txBody>
      </p:sp>
      <p:sp>
        <p:nvSpPr>
          <p:cNvPr id="6" name="Rezervirano mjesto teksta 5"/>
          <p:cNvSpPr>
            <a:spLocks noGrp="1"/>
          </p:cNvSpPr>
          <p:nvPr>
            <p:ph type="body" sz="half" idx="2"/>
          </p:nvPr>
        </p:nvSpPr>
        <p:spPr/>
        <p:txBody>
          <a:bodyPr/>
          <a:lstStyle/>
          <a:p>
            <a:endParaRPr lang="hr-HR"/>
          </a:p>
        </p:txBody>
      </p:sp>
      <p:pic>
        <p:nvPicPr>
          <p:cNvPr id="7" name="Slika 6"/>
          <p:cNvPicPr>
            <a:picLocks noChangeAspect="1"/>
          </p:cNvPicPr>
          <p:nvPr/>
        </p:nvPicPr>
        <p:blipFill rotWithShape="1">
          <a:blip r:embed="rId2">
            <a:extLst>
              <a:ext uri="{28A0092B-C50C-407E-A947-70E740481C1C}">
                <a14:useLocalDpi xmlns:a14="http://schemas.microsoft.com/office/drawing/2010/main" val="0"/>
              </a:ext>
            </a:extLst>
          </a:blip>
          <a:srcRect b="4495"/>
          <a:stretch/>
        </p:blipFill>
        <p:spPr>
          <a:xfrm>
            <a:off x="1043608" y="404664"/>
            <a:ext cx="6766353" cy="4032448"/>
          </a:xfrm>
          <a:prstGeom prst="rect">
            <a:avLst/>
          </a:prstGeom>
        </p:spPr>
      </p:pic>
    </p:spTree>
    <p:extLst>
      <p:ext uri="{BB962C8B-B14F-4D97-AF65-F5344CB8AC3E}">
        <p14:creationId xmlns:p14="http://schemas.microsoft.com/office/powerpoint/2010/main" val="436315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13.</a:t>
            </a:r>
            <a:endParaRPr lang="hr-HR" dirty="0"/>
          </a:p>
        </p:txBody>
      </p:sp>
      <p:sp>
        <p:nvSpPr>
          <p:cNvPr id="3" name="Rezervirano mjesto sadržaja 2"/>
          <p:cNvSpPr>
            <a:spLocks noGrp="1"/>
          </p:cNvSpPr>
          <p:nvPr>
            <p:ph idx="1"/>
          </p:nvPr>
        </p:nvSpPr>
        <p:spPr/>
        <p:txBody>
          <a:bodyPr>
            <a:normAutofit/>
          </a:bodyPr>
          <a:lstStyle/>
          <a:p>
            <a:pPr lvl="0"/>
            <a:r>
              <a:rPr lang="hr-HR" sz="4000" dirty="0"/>
              <a:t>Dva brata imaju zajedno 26 godina, a razlika njihovih godina iznosi 4 godine. Prije koliko godina je stariji brat imao dva puta više godina od mlađeg? </a:t>
            </a:r>
            <a:endParaRPr lang="hr-HR" sz="4000" dirty="0" smtClean="0"/>
          </a:p>
          <a:p>
            <a:pPr lvl="0"/>
            <a:r>
              <a:rPr lang="hr-HR" sz="4000" dirty="0" smtClean="0"/>
              <a:t>(Općinsko </a:t>
            </a:r>
            <a:r>
              <a:rPr lang="hr-HR" sz="4000" dirty="0"/>
              <a:t>1991. 5. razred)</a:t>
            </a:r>
          </a:p>
        </p:txBody>
      </p:sp>
    </p:spTree>
    <p:extLst>
      <p:ext uri="{BB962C8B-B14F-4D97-AF65-F5344CB8AC3E}">
        <p14:creationId xmlns:p14="http://schemas.microsoft.com/office/powerpoint/2010/main" val="226710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14.</a:t>
            </a:r>
            <a:endParaRPr lang="hr-HR" dirty="0"/>
          </a:p>
        </p:txBody>
      </p:sp>
      <p:sp>
        <p:nvSpPr>
          <p:cNvPr id="3" name="Rezervirano mjesto sadržaja 2"/>
          <p:cNvSpPr>
            <a:spLocks noGrp="1"/>
          </p:cNvSpPr>
          <p:nvPr>
            <p:ph idx="1"/>
          </p:nvPr>
        </p:nvSpPr>
        <p:spPr/>
        <p:txBody>
          <a:bodyPr>
            <a:normAutofit lnSpcReduction="10000"/>
          </a:bodyPr>
          <a:lstStyle/>
          <a:p>
            <a:pPr lvl="0"/>
            <a:r>
              <a:rPr lang="hr-HR" sz="4000" dirty="0"/>
              <a:t>Andrija je posudio 54 kune svojim prijateljima. Marku je posudio deset kuna više nego Ivanu, a Goranu je posudio dva puta više nego Marku. Koliko je novaca posudio svakom od prijatelja? </a:t>
            </a:r>
            <a:endParaRPr lang="hr-HR" sz="4000" dirty="0" smtClean="0"/>
          </a:p>
          <a:p>
            <a:pPr lvl="0"/>
            <a:r>
              <a:rPr lang="hr-HR" sz="4000" dirty="0" smtClean="0"/>
              <a:t>(Općinsko </a:t>
            </a:r>
            <a:r>
              <a:rPr lang="hr-HR" sz="4000" dirty="0"/>
              <a:t>2014. 5. </a:t>
            </a:r>
            <a:r>
              <a:rPr lang="hr-HR" sz="4000" dirty="0" err="1"/>
              <a:t>raz</a:t>
            </a:r>
            <a:r>
              <a:rPr lang="hr-HR" sz="4000" dirty="0" smtClean="0"/>
              <a:t>)</a:t>
            </a:r>
            <a:endParaRPr lang="hr-HR" dirty="0"/>
          </a:p>
        </p:txBody>
      </p:sp>
    </p:spTree>
    <p:extLst>
      <p:ext uri="{BB962C8B-B14F-4D97-AF65-F5344CB8AC3E}">
        <p14:creationId xmlns:p14="http://schemas.microsoft.com/office/powerpoint/2010/main" val="2593318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15.</a:t>
            </a:r>
            <a:endParaRPr lang="hr-HR" dirty="0"/>
          </a:p>
        </p:txBody>
      </p:sp>
      <p:sp>
        <p:nvSpPr>
          <p:cNvPr id="3" name="Rezervirano mjesto sadržaja 2"/>
          <p:cNvSpPr>
            <a:spLocks noGrp="1"/>
          </p:cNvSpPr>
          <p:nvPr>
            <p:ph idx="1"/>
          </p:nvPr>
        </p:nvSpPr>
        <p:spPr/>
        <p:txBody>
          <a:bodyPr>
            <a:normAutofit fontScale="85000" lnSpcReduction="20000"/>
          </a:bodyPr>
          <a:lstStyle/>
          <a:p>
            <a:r>
              <a:rPr lang="hr-HR" sz="4000" dirty="0"/>
              <a:t>Otac ima pet sinova, pri čemu su svi sinovi različite starosti. Otac ima određenu količinu novca koju želi podijeliti petorici svojih sinova. Najmlađem će dati najmanje novca, a svakom sljedećem starijem po 45 kuna više. Najstariji sin će dobiti 13 puta više kuna nego najmlađi. Koliko će novaca dobiti sin koji je treći po starosti? </a:t>
            </a:r>
            <a:endParaRPr lang="hr-HR" sz="4000" dirty="0" smtClean="0"/>
          </a:p>
          <a:p>
            <a:r>
              <a:rPr lang="hr-HR" sz="4000" dirty="0" smtClean="0"/>
              <a:t>(Općinsko </a:t>
            </a:r>
            <a:r>
              <a:rPr lang="hr-HR" sz="4000" dirty="0"/>
              <a:t>2009. 6. </a:t>
            </a:r>
            <a:r>
              <a:rPr lang="hr-HR" sz="4000" dirty="0" smtClean="0"/>
              <a:t>razred)</a:t>
            </a:r>
            <a:endParaRPr lang="hr-HR" sz="4000" dirty="0"/>
          </a:p>
          <a:p>
            <a:endParaRPr lang="hr-HR" dirty="0"/>
          </a:p>
        </p:txBody>
      </p:sp>
    </p:spTree>
    <p:extLst>
      <p:ext uri="{BB962C8B-B14F-4D97-AF65-F5344CB8AC3E}">
        <p14:creationId xmlns:p14="http://schemas.microsoft.com/office/powerpoint/2010/main" val="464851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Zadatak </a:t>
            </a:r>
            <a:r>
              <a:rPr lang="hr-HR" dirty="0" smtClean="0"/>
              <a:t>16.</a:t>
            </a:r>
            <a:endParaRPr lang="hr-HR" dirty="0"/>
          </a:p>
        </p:txBody>
      </p:sp>
      <mc:AlternateContent xmlns:mc="http://schemas.openxmlformats.org/markup-compatibility/2006" xmlns:a14="http://schemas.microsoft.com/office/drawing/2010/main">
        <mc:Choice Requires="a14">
          <p:sp>
            <p:nvSpPr>
              <p:cNvPr id="6" name="Rezervirano mjesto sadržaja 5"/>
              <p:cNvSpPr>
                <a:spLocks noGrp="1"/>
              </p:cNvSpPr>
              <p:nvPr>
                <p:ph idx="1"/>
              </p:nvPr>
            </p:nvSpPr>
            <p:spPr/>
            <p:txBody>
              <a:bodyPr>
                <a:normAutofit fontScale="92500" lnSpcReduction="10000"/>
              </a:bodyPr>
              <a:lstStyle/>
              <a:p>
                <a:r>
                  <a:rPr lang="hr-HR" sz="4000" dirty="0"/>
                  <a:t>Ivan je planirao pročitati knjigu za lektiru za 3 dana. Prvog je dana pročitao </a:t>
                </a:r>
                <a14:m>
                  <m:oMath xmlns:m="http://schemas.openxmlformats.org/officeDocument/2006/math">
                    <m:f>
                      <m:fPr>
                        <m:ctrlPr>
                          <a:rPr lang="hr-HR" sz="4000" i="1">
                            <a:latin typeface="Cambria Math" panose="02040503050406030204" pitchFamily="18" charset="0"/>
                          </a:rPr>
                        </m:ctrlPr>
                      </m:fPr>
                      <m:num>
                        <m:r>
                          <a:rPr lang="hr-HR" sz="4000" i="1">
                            <a:latin typeface="Cambria Math" panose="02040503050406030204" pitchFamily="18" charset="0"/>
                          </a:rPr>
                          <m:t>1</m:t>
                        </m:r>
                      </m:num>
                      <m:den>
                        <m:r>
                          <a:rPr lang="hr-HR" sz="4000" i="1">
                            <a:latin typeface="Cambria Math" panose="02040503050406030204" pitchFamily="18" charset="0"/>
                          </a:rPr>
                          <m:t>3</m:t>
                        </m:r>
                      </m:den>
                    </m:f>
                  </m:oMath>
                </a14:m>
                <a:r>
                  <a:rPr lang="hr-HR" sz="4000" dirty="0"/>
                  <a:t> knjige, drugog </a:t>
                </a:r>
                <a14:m>
                  <m:oMath xmlns:m="http://schemas.openxmlformats.org/officeDocument/2006/math">
                    <m:f>
                      <m:fPr>
                        <m:ctrlPr>
                          <a:rPr lang="hr-HR" sz="4000" i="1">
                            <a:latin typeface="Cambria Math" panose="02040503050406030204" pitchFamily="18" charset="0"/>
                          </a:rPr>
                        </m:ctrlPr>
                      </m:fPr>
                      <m:num>
                        <m:r>
                          <a:rPr lang="hr-HR" sz="4000" i="1">
                            <a:latin typeface="Cambria Math" panose="02040503050406030204" pitchFamily="18" charset="0"/>
                          </a:rPr>
                          <m:t>2</m:t>
                        </m:r>
                      </m:num>
                      <m:den>
                        <m:r>
                          <a:rPr lang="hr-HR" sz="4000" i="1">
                            <a:latin typeface="Cambria Math" panose="02040503050406030204" pitchFamily="18" charset="0"/>
                          </a:rPr>
                          <m:t>5</m:t>
                        </m:r>
                      </m:den>
                    </m:f>
                  </m:oMath>
                </a14:m>
                <a:r>
                  <a:rPr lang="hr-HR" sz="4000" dirty="0"/>
                  <a:t> knjige i zadovoljno ustvrdio da mu je za treći dan preostalo pročitati 28 stranica manje nego što je pročitao drugog dana. Koliko knjiga ima stranica? </a:t>
                </a:r>
                <a:r>
                  <a:rPr lang="hr-HR" sz="4000" dirty="0" smtClean="0"/>
                  <a:t>(Općinsko </a:t>
                </a:r>
                <a:r>
                  <a:rPr lang="hr-HR" sz="4000" dirty="0"/>
                  <a:t>2007. 6. </a:t>
                </a:r>
                <a:r>
                  <a:rPr lang="hr-HR" sz="4000" dirty="0" smtClean="0"/>
                  <a:t>razred)</a:t>
                </a:r>
                <a:endParaRPr lang="hr-HR" sz="4000" dirty="0"/>
              </a:p>
              <a:p>
                <a:endParaRPr lang="hr-HR" dirty="0"/>
              </a:p>
            </p:txBody>
          </p:sp>
        </mc:Choice>
        <mc:Fallback xmlns="">
          <p:sp>
            <p:nvSpPr>
              <p:cNvPr id="6" name="Rezervirano mjesto sadržaja 5"/>
              <p:cNvSpPr>
                <a:spLocks noGrp="1" noRot="1" noChangeAspect="1" noMove="1" noResize="1" noEditPoints="1" noAdjustHandles="1" noChangeArrowheads="1" noChangeShapeType="1" noTextEdit="1"/>
              </p:cNvSpPr>
              <p:nvPr>
                <p:ph idx="1"/>
              </p:nvPr>
            </p:nvSpPr>
            <p:spPr>
              <a:blipFill rotWithShape="0">
                <a:blip r:embed="rId2"/>
                <a:stretch>
                  <a:fillRect l="-2504" t="-4697" b="-3182"/>
                </a:stretch>
              </a:blipFill>
            </p:spPr>
            <p:txBody>
              <a:bodyPr/>
              <a:lstStyle/>
              <a:p>
                <a:r>
                  <a:rPr lang="hr-HR">
                    <a:noFill/>
                  </a:rPr>
                  <a:t> </a:t>
                </a:r>
              </a:p>
            </p:txBody>
          </p:sp>
        </mc:Fallback>
      </mc:AlternateContent>
    </p:spTree>
    <p:extLst>
      <p:ext uri="{BB962C8B-B14F-4D97-AF65-F5344CB8AC3E}">
        <p14:creationId xmlns:p14="http://schemas.microsoft.com/office/powerpoint/2010/main" val="3917777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17.</a:t>
            </a:r>
            <a:endParaRPr lang="hr-HR" dirty="0"/>
          </a:p>
        </p:txBody>
      </p:sp>
      <p:sp>
        <p:nvSpPr>
          <p:cNvPr id="3" name="Rezervirano mjesto sadržaja 2"/>
          <p:cNvSpPr>
            <a:spLocks noGrp="1"/>
          </p:cNvSpPr>
          <p:nvPr>
            <p:ph idx="1"/>
          </p:nvPr>
        </p:nvSpPr>
        <p:spPr/>
        <p:txBody>
          <a:bodyPr>
            <a:normAutofit/>
          </a:bodyPr>
          <a:lstStyle/>
          <a:p>
            <a:r>
              <a:rPr lang="hr-HR" sz="4000" dirty="0"/>
              <a:t>Jedna osoba može obaviti neki posao za 12 dana, a neka druga osoba za 6 dana. Za koliko bi dana posao obavili radeći zajedno? </a:t>
            </a:r>
            <a:endParaRPr lang="hr-HR" sz="4000" dirty="0" smtClean="0"/>
          </a:p>
          <a:p>
            <a:r>
              <a:rPr lang="hr-HR" sz="4000" dirty="0" smtClean="0"/>
              <a:t>(</a:t>
            </a:r>
            <a:r>
              <a:rPr lang="hr-HR" sz="4000" dirty="0"/>
              <a:t>O</a:t>
            </a:r>
            <a:r>
              <a:rPr lang="hr-HR" sz="4000" dirty="0" smtClean="0"/>
              <a:t>pćinsko </a:t>
            </a:r>
            <a:r>
              <a:rPr lang="hr-HR" sz="4000" dirty="0"/>
              <a:t>2010. 7. </a:t>
            </a:r>
            <a:r>
              <a:rPr lang="hr-HR" sz="4000" dirty="0" smtClean="0"/>
              <a:t>razred)</a:t>
            </a:r>
            <a:endParaRPr lang="hr-HR" sz="4000" dirty="0"/>
          </a:p>
          <a:p>
            <a:endParaRPr lang="hr-HR" sz="4000" dirty="0"/>
          </a:p>
        </p:txBody>
      </p:sp>
    </p:spTree>
    <p:extLst>
      <p:ext uri="{BB962C8B-B14F-4D97-AF65-F5344CB8AC3E}">
        <p14:creationId xmlns:p14="http://schemas.microsoft.com/office/powerpoint/2010/main" val="4419039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Kako doživljavamo problemske zadatke? </a:t>
            </a:r>
            <a:endParaRPr lang="hr-HR" dirty="0"/>
          </a:p>
        </p:txBody>
      </p:sp>
      <p:sp>
        <p:nvSpPr>
          <p:cNvPr id="4" name="Rezervirano mjesto teksta 3"/>
          <p:cNvSpPr>
            <a:spLocks noGrp="1"/>
          </p:cNvSpPr>
          <p:nvPr>
            <p:ph type="body" idx="1"/>
          </p:nvPr>
        </p:nvSpPr>
        <p:spPr/>
        <p:txBody>
          <a:bodyPr>
            <a:normAutofit/>
          </a:bodyPr>
          <a:lstStyle/>
          <a:p>
            <a:r>
              <a:rPr lang="hr-HR" sz="3600" dirty="0" smtClean="0">
                <a:solidFill>
                  <a:srgbClr val="C00000"/>
                </a:solidFill>
              </a:rPr>
              <a:t>Većina ljudi…</a:t>
            </a:r>
            <a:endParaRPr lang="hr-HR" sz="3600" dirty="0">
              <a:solidFill>
                <a:srgbClr val="C00000"/>
              </a:solidFill>
            </a:endParaRPr>
          </a:p>
        </p:txBody>
      </p:sp>
      <p:pic>
        <p:nvPicPr>
          <p:cNvPr id="11" name="Rezervirano mjesto sadržaja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552" y="2691025"/>
            <a:ext cx="3703638" cy="2091986"/>
          </a:xfrm>
        </p:spPr>
      </p:pic>
      <p:sp>
        <p:nvSpPr>
          <p:cNvPr id="6" name="Rezervirano mjesto teksta 5"/>
          <p:cNvSpPr>
            <a:spLocks noGrp="1"/>
          </p:cNvSpPr>
          <p:nvPr>
            <p:ph type="body" sz="quarter" idx="3"/>
          </p:nvPr>
        </p:nvSpPr>
        <p:spPr/>
        <p:txBody>
          <a:bodyPr>
            <a:normAutofit/>
          </a:bodyPr>
          <a:lstStyle/>
          <a:p>
            <a:r>
              <a:rPr lang="hr-HR" sz="3600" dirty="0" smtClean="0">
                <a:solidFill>
                  <a:srgbClr val="00B050"/>
                </a:solidFill>
              </a:rPr>
              <a:t>Matematičari…</a:t>
            </a:r>
            <a:endParaRPr lang="hr-HR" sz="3600" dirty="0">
              <a:solidFill>
                <a:srgbClr val="00B050"/>
              </a:solidFill>
            </a:endParaRPr>
          </a:p>
        </p:txBody>
      </p:sp>
      <p:pic>
        <p:nvPicPr>
          <p:cNvPr id="8" name="Rezervirano mjesto sadržaja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tretch/>
        </p:blipFill>
        <p:spPr>
          <a:xfrm>
            <a:off x="4664075" y="2655402"/>
            <a:ext cx="3702050" cy="3141047"/>
          </a:xfrm>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4778402"/>
            <a:ext cx="1481128" cy="1481128"/>
          </a:xfrm>
          <a:prstGeom prst="rect">
            <a:avLst/>
          </a:prstGeom>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4757303"/>
            <a:ext cx="2240886" cy="1485805"/>
          </a:xfrm>
          <a:prstGeom prst="rect">
            <a:avLst/>
          </a:prstGeom>
        </p:spPr>
      </p:pic>
    </p:spTree>
    <p:extLst>
      <p:ext uri="{BB962C8B-B14F-4D97-AF65-F5344CB8AC3E}">
        <p14:creationId xmlns:p14="http://schemas.microsoft.com/office/powerpoint/2010/main" val="3239560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ppt_w</p:attrName>
                                        </p:attrNameLst>
                                      </p:cBhvr>
                                      <p:tavLst>
                                        <p:tav tm="0" fmla="#ppt_w*sin(2.5*pi*$)">
                                          <p:val>
                                            <p:fltVal val="0"/>
                                          </p:val>
                                        </p:tav>
                                        <p:tav tm="100000">
                                          <p:val>
                                            <p:fltVal val="1"/>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dirty="0" smtClean="0"/>
              <a:t>GODINE</a:t>
            </a:r>
            <a:endParaRPr lang="hr-HR" dirty="0"/>
          </a:p>
        </p:txBody>
      </p:sp>
      <p:sp>
        <p:nvSpPr>
          <p:cNvPr id="8" name="Rezervirano mjesto teksta 7"/>
          <p:cNvSpPr>
            <a:spLocks noGrp="1"/>
          </p:cNvSpPr>
          <p:nvPr>
            <p:ph type="body" sz="half" idx="2"/>
          </p:nvPr>
        </p:nvSpPr>
        <p:spPr/>
        <p:txBody>
          <a:bodyPr/>
          <a:lstStyle/>
          <a:p>
            <a:endParaRPr lang="hr-HR"/>
          </a:p>
        </p:txBody>
      </p:sp>
      <p:pic>
        <p:nvPicPr>
          <p:cNvPr id="11" name="Slik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1327"/>
            <a:ext cx="6267450" cy="4695825"/>
          </a:xfrm>
          <a:prstGeom prst="rect">
            <a:avLst/>
          </a:prstGeom>
        </p:spPr>
      </p:pic>
    </p:spTree>
    <p:extLst>
      <p:ext uri="{BB962C8B-B14F-4D97-AF65-F5344CB8AC3E}">
        <p14:creationId xmlns:p14="http://schemas.microsoft.com/office/powerpoint/2010/main" val="864324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smtClean="0"/>
              <a:t>Zadatak 1.</a:t>
            </a:r>
            <a:br>
              <a:rPr lang="hr-HR" dirty="0" smtClean="0"/>
            </a:br>
            <a:endParaRPr lang="hr-HR" dirty="0"/>
          </a:p>
        </p:txBody>
      </p:sp>
      <p:sp>
        <p:nvSpPr>
          <p:cNvPr id="6" name="Rezervirano mjesto sadržaja 5"/>
          <p:cNvSpPr>
            <a:spLocks noGrp="1"/>
          </p:cNvSpPr>
          <p:nvPr>
            <p:ph idx="1"/>
          </p:nvPr>
        </p:nvSpPr>
        <p:spPr/>
        <p:txBody>
          <a:bodyPr>
            <a:normAutofit/>
          </a:bodyPr>
          <a:lstStyle/>
          <a:p>
            <a:r>
              <a:rPr lang="hr-HR" sz="4000" dirty="0"/>
              <a:t>Djed i unuk imaju zajedno 78 godina. Koliko godina ima unuk, a koliko djed ako se zna da unuk ima onoliko mjeseci koliko djed ima godina? </a:t>
            </a:r>
            <a:endParaRPr lang="hr-HR" sz="4000" dirty="0" smtClean="0"/>
          </a:p>
          <a:p>
            <a:r>
              <a:rPr lang="hr-HR" sz="4000" dirty="0" smtClean="0"/>
              <a:t>(Općinsko </a:t>
            </a:r>
            <a:r>
              <a:rPr lang="hr-HR" sz="4000" dirty="0"/>
              <a:t>2011. 5. </a:t>
            </a:r>
            <a:r>
              <a:rPr lang="hr-HR" sz="4000" dirty="0" smtClean="0"/>
              <a:t>razred )</a:t>
            </a:r>
            <a:endParaRPr lang="hr-HR" sz="4000" dirty="0"/>
          </a:p>
        </p:txBody>
      </p:sp>
    </p:spTree>
    <p:extLst>
      <p:ext uri="{BB962C8B-B14F-4D97-AF65-F5344CB8AC3E}">
        <p14:creationId xmlns:p14="http://schemas.microsoft.com/office/powerpoint/2010/main" val="2320053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2.</a:t>
            </a:r>
            <a:endParaRPr lang="hr-HR" dirty="0"/>
          </a:p>
        </p:txBody>
      </p:sp>
      <p:sp>
        <p:nvSpPr>
          <p:cNvPr id="3" name="Rezervirano mjesto sadržaja 2"/>
          <p:cNvSpPr>
            <a:spLocks noGrp="1"/>
          </p:cNvSpPr>
          <p:nvPr>
            <p:ph idx="1"/>
          </p:nvPr>
        </p:nvSpPr>
        <p:spPr/>
        <p:txBody>
          <a:bodyPr/>
          <a:lstStyle/>
          <a:p>
            <a:r>
              <a:rPr lang="hr-HR" sz="4000" dirty="0"/>
              <a:t>Majka je starija od kćeri 21 godinu. Za deset godina majka će biti dva puta starija od kćeri. Koliko će godina imati majka za 10 godina? </a:t>
            </a:r>
            <a:r>
              <a:rPr lang="hr-HR" sz="4000" dirty="0" smtClean="0"/>
              <a:t>(Općinsko </a:t>
            </a:r>
            <a:r>
              <a:rPr lang="hr-HR" sz="4000" dirty="0"/>
              <a:t>1996</a:t>
            </a:r>
            <a:r>
              <a:rPr lang="hr-HR" sz="4000" dirty="0" smtClean="0"/>
              <a:t>. 5.razred)</a:t>
            </a:r>
            <a:endParaRPr lang="hr-HR" sz="4000" dirty="0"/>
          </a:p>
          <a:p>
            <a:endParaRPr lang="hr-HR" dirty="0"/>
          </a:p>
        </p:txBody>
      </p:sp>
    </p:spTree>
    <p:extLst>
      <p:ext uri="{BB962C8B-B14F-4D97-AF65-F5344CB8AC3E}">
        <p14:creationId xmlns:p14="http://schemas.microsoft.com/office/powerpoint/2010/main" val="348844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3.</a:t>
            </a:r>
            <a:endParaRPr lang="hr-HR" dirty="0"/>
          </a:p>
        </p:txBody>
      </p:sp>
      <p:sp>
        <p:nvSpPr>
          <p:cNvPr id="3" name="Rezervirano mjesto sadržaja 2"/>
          <p:cNvSpPr>
            <a:spLocks noGrp="1"/>
          </p:cNvSpPr>
          <p:nvPr>
            <p:ph idx="1"/>
          </p:nvPr>
        </p:nvSpPr>
        <p:spPr/>
        <p:txBody>
          <a:bodyPr>
            <a:normAutofit fontScale="85000" lnSpcReduction="10000"/>
          </a:bodyPr>
          <a:lstStyle/>
          <a:p>
            <a:pPr lvl="0"/>
            <a:r>
              <a:rPr lang="hr-HR" sz="4000" dirty="0"/>
              <a:t>Danas Marko, Ante i Viktor imaju ukupno 22 godine. Za nekoliko godina, kad će Ante imati godina koliko Marko danas, zbroj godina sve trojice bit će 28. Opet nakon nekoliko godina, kad će Ante imati godina koliko i Viktor danas, zbroj godina sve trojice bit će 37. Koliko godina imaju Ante, Marko i Viktor danas? </a:t>
            </a:r>
            <a:endParaRPr lang="hr-HR" sz="4000" dirty="0" smtClean="0"/>
          </a:p>
          <a:p>
            <a:pPr lvl="0"/>
            <a:r>
              <a:rPr lang="hr-HR" sz="4000" dirty="0" smtClean="0"/>
              <a:t>(Državno </a:t>
            </a:r>
            <a:r>
              <a:rPr lang="hr-HR" sz="4000" dirty="0"/>
              <a:t>2011. 5.razred</a:t>
            </a:r>
            <a:r>
              <a:rPr lang="hr-HR" sz="4000" dirty="0" smtClean="0"/>
              <a:t>)</a:t>
            </a:r>
            <a:endParaRPr lang="hr-HR" dirty="0"/>
          </a:p>
        </p:txBody>
      </p:sp>
    </p:spTree>
    <p:extLst>
      <p:ext uri="{BB962C8B-B14F-4D97-AF65-F5344CB8AC3E}">
        <p14:creationId xmlns:p14="http://schemas.microsoft.com/office/powerpoint/2010/main" val="2816721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p:txBody>
          <a:bodyPr/>
          <a:lstStyle/>
          <a:p>
            <a:r>
              <a:rPr lang="hr-HR" dirty="0" smtClean="0"/>
              <a:t>RASPODJELA</a:t>
            </a:r>
            <a:endParaRPr lang="hr-HR" dirty="0"/>
          </a:p>
        </p:txBody>
      </p:sp>
      <p:sp>
        <p:nvSpPr>
          <p:cNvPr id="8" name="Rezervirano mjesto teksta 7"/>
          <p:cNvSpPr>
            <a:spLocks noGrp="1"/>
          </p:cNvSpPr>
          <p:nvPr>
            <p:ph type="body" sz="half" idx="2"/>
          </p:nvPr>
        </p:nvSpPr>
        <p:spPr/>
        <p:txBody>
          <a:bodyPr/>
          <a:lstStyle/>
          <a:p>
            <a:endParaRPr lang="hr-HR"/>
          </a:p>
        </p:txBody>
      </p:sp>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197" y="116632"/>
            <a:ext cx="6361043" cy="4770783"/>
          </a:xfrm>
          <a:prstGeom prst="rect">
            <a:avLst/>
          </a:prstGeom>
        </p:spPr>
      </p:pic>
    </p:spTree>
    <p:extLst>
      <p:ext uri="{BB962C8B-B14F-4D97-AF65-F5344CB8AC3E}">
        <p14:creationId xmlns:p14="http://schemas.microsoft.com/office/powerpoint/2010/main" val="3765051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Zadatak </a:t>
            </a:r>
            <a:r>
              <a:rPr lang="hr-HR" dirty="0" smtClean="0"/>
              <a:t>4.</a:t>
            </a:r>
            <a:endParaRPr lang="hr-HR" dirty="0"/>
          </a:p>
        </p:txBody>
      </p:sp>
      <p:sp>
        <p:nvSpPr>
          <p:cNvPr id="3" name="Rezervirano mjesto sadržaja 2"/>
          <p:cNvSpPr>
            <a:spLocks noGrp="1"/>
          </p:cNvSpPr>
          <p:nvPr>
            <p:ph idx="1"/>
          </p:nvPr>
        </p:nvSpPr>
        <p:spPr/>
        <p:txBody>
          <a:bodyPr>
            <a:normAutofit/>
          </a:bodyPr>
          <a:lstStyle/>
          <a:p>
            <a:pPr lvl="0"/>
            <a:r>
              <a:rPr lang="hr-HR" sz="4000" dirty="0"/>
              <a:t>Zbroj četiri broja je 2009. Treći broj je dva puta manji od prvog broja, za 6 manji od četvrtog broja i za 2 veći od drugog broja. Koji su to brojevi? </a:t>
            </a:r>
            <a:r>
              <a:rPr lang="hr-HR" sz="4000" dirty="0" smtClean="0"/>
              <a:t>(Općinsko </a:t>
            </a:r>
            <a:r>
              <a:rPr lang="hr-HR" sz="4000" dirty="0"/>
              <a:t>2009. 5. </a:t>
            </a:r>
            <a:r>
              <a:rPr lang="hr-HR" sz="4000" dirty="0" smtClean="0"/>
              <a:t>razred)</a:t>
            </a:r>
            <a:endParaRPr lang="hr-HR" sz="4000" dirty="0"/>
          </a:p>
        </p:txBody>
      </p:sp>
    </p:spTree>
    <p:extLst>
      <p:ext uri="{BB962C8B-B14F-4D97-AF65-F5344CB8AC3E}">
        <p14:creationId xmlns:p14="http://schemas.microsoft.com/office/powerpoint/2010/main" val="1692288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TM02892315[[fn=Pramen]]</Template>
  <TotalTime>1127</TotalTime>
  <Words>808</Words>
  <Application>Microsoft Office PowerPoint</Application>
  <PresentationFormat>Prikaz na zaslonu (4:3)</PresentationFormat>
  <Paragraphs>59</Paragraphs>
  <Slides>25</Slides>
  <Notes>0</Notes>
  <HiddenSlides>0</HiddenSlides>
  <MMClips>0</MMClips>
  <ScaleCrop>false</ScaleCrop>
  <HeadingPairs>
    <vt:vector size="6" baseType="variant">
      <vt:variant>
        <vt:lpstr>Korišteni fontovi</vt:lpstr>
      </vt:variant>
      <vt:variant>
        <vt:i4>6</vt:i4>
      </vt:variant>
      <vt:variant>
        <vt:lpstr>Tema</vt:lpstr>
      </vt:variant>
      <vt:variant>
        <vt:i4>4</vt:i4>
      </vt:variant>
      <vt:variant>
        <vt:lpstr>Naslovi slajdova</vt:lpstr>
      </vt:variant>
      <vt:variant>
        <vt:i4>25</vt:i4>
      </vt:variant>
    </vt:vector>
  </HeadingPairs>
  <TitlesOfParts>
    <vt:vector size="35" baseType="lpstr">
      <vt:lpstr>Calibri</vt:lpstr>
      <vt:lpstr>Calibri Light</vt:lpstr>
      <vt:lpstr>Cambria Math</vt:lpstr>
      <vt:lpstr>Courier New</vt:lpstr>
      <vt:lpstr>Times New Roman</vt:lpstr>
      <vt:lpstr>Wingdings 2</vt:lpstr>
      <vt:lpstr>HDOfficeLightV0</vt:lpstr>
      <vt:lpstr>1_HDOfficeLightV0</vt:lpstr>
      <vt:lpstr>2_HDOfficeLightV0</vt:lpstr>
      <vt:lpstr>Retrospektiva</vt:lpstr>
      <vt:lpstr>PowerPointova prezentacija</vt:lpstr>
      <vt:lpstr> PROBLEMSKI ZADACI</vt:lpstr>
      <vt:lpstr>Kako doživljavamo problemske zadatke? </vt:lpstr>
      <vt:lpstr>GODINE</vt:lpstr>
      <vt:lpstr>Zadatak 1. </vt:lpstr>
      <vt:lpstr>Zadatak 2.</vt:lpstr>
      <vt:lpstr>Zadatak 3.</vt:lpstr>
      <vt:lpstr>RASPODJELA</vt:lpstr>
      <vt:lpstr>Zadatak 4.</vt:lpstr>
      <vt:lpstr>Zadatak 5.</vt:lpstr>
      <vt:lpstr>Zadatak 6.</vt:lpstr>
      <vt:lpstr>RAZLOMCI</vt:lpstr>
      <vt:lpstr>Zadatak 7.</vt:lpstr>
      <vt:lpstr>Zadatak 8.</vt:lpstr>
      <vt:lpstr>Zadatak 9.</vt:lpstr>
      <vt:lpstr>ZAJEDNIČKI RAD</vt:lpstr>
      <vt:lpstr>Zadataka 10.</vt:lpstr>
      <vt:lpstr>Zadatak 11.</vt:lpstr>
      <vt:lpstr>Zadatak 12.</vt:lpstr>
      <vt:lpstr>PowerPointova prezentacija</vt:lpstr>
      <vt:lpstr>Zadatak 13.</vt:lpstr>
      <vt:lpstr>Zadatak 14.</vt:lpstr>
      <vt:lpstr>Zadatak 15.</vt:lpstr>
      <vt:lpstr>Zadatak 16.</vt:lpstr>
      <vt:lpstr>Zadatak 17.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RJEŠAVANJE PROBLEMA</dc:title>
  <dc:creator>MAJA</dc:creator>
  <cp:lastModifiedBy>Maja Zelcic</cp:lastModifiedBy>
  <cp:revision>128</cp:revision>
  <dcterms:created xsi:type="dcterms:W3CDTF">2013-07-13T19:08:28Z</dcterms:created>
  <dcterms:modified xsi:type="dcterms:W3CDTF">2016-11-04T05:32:22Z</dcterms:modified>
</cp:coreProperties>
</file>